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57" r:id="rId3"/>
    <p:sldId id="258" r:id="rId4"/>
    <p:sldId id="259" r:id="rId5"/>
    <p:sldId id="260" r:id="rId6"/>
    <p:sldId id="262" r:id="rId7"/>
    <p:sldId id="297" r:id="rId8"/>
    <p:sldId id="263" r:id="rId9"/>
    <p:sldId id="272" r:id="rId10"/>
    <p:sldId id="298" r:id="rId11"/>
    <p:sldId id="264" r:id="rId12"/>
    <p:sldId id="265" r:id="rId13"/>
    <p:sldId id="266" r:id="rId14"/>
    <p:sldId id="309" r:id="rId15"/>
    <p:sldId id="267" r:id="rId16"/>
    <p:sldId id="295" r:id="rId17"/>
    <p:sldId id="296" r:id="rId18"/>
    <p:sldId id="270" r:id="rId19"/>
    <p:sldId id="269" r:id="rId20"/>
    <p:sldId id="268" r:id="rId21"/>
    <p:sldId id="271" r:id="rId22"/>
    <p:sldId id="273" r:id="rId23"/>
    <p:sldId id="274" r:id="rId24"/>
    <p:sldId id="293" r:id="rId25"/>
    <p:sldId id="294" r:id="rId26"/>
    <p:sldId id="283" r:id="rId27"/>
    <p:sldId id="284" r:id="rId28"/>
    <p:sldId id="285" r:id="rId29"/>
    <p:sldId id="286" r:id="rId30"/>
    <p:sldId id="299" r:id="rId31"/>
    <p:sldId id="300" r:id="rId32"/>
    <p:sldId id="290" r:id="rId33"/>
    <p:sldId id="308" r:id="rId34"/>
    <p:sldId id="291" r:id="rId35"/>
    <p:sldId id="292" r:id="rId36"/>
    <p:sldId id="275" r:id="rId37"/>
    <p:sldId id="276" r:id="rId38"/>
    <p:sldId id="303" r:id="rId39"/>
    <p:sldId id="302" r:id="rId40"/>
    <p:sldId id="278" r:id="rId41"/>
    <p:sldId id="288" r:id="rId42"/>
    <p:sldId id="280" r:id="rId43"/>
    <p:sldId id="281" r:id="rId44"/>
    <p:sldId id="282" r:id="rId45"/>
    <p:sldId id="305" r:id="rId46"/>
    <p:sldId id="306" r:id="rId47"/>
    <p:sldId id="289" r:id="rId48"/>
    <p:sldId id="279" r:id="rId49"/>
    <p:sldId id="304" r:id="rId50"/>
    <p:sldId id="307" r:id="rId51"/>
    <p:sldId id="320"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E437C88-B8E3-4CC1-B957-C7F71EC7106B}">
          <p14:sldIdLst>
            <p14:sldId id="256"/>
            <p14:sldId id="257"/>
            <p14:sldId id="258"/>
            <p14:sldId id="259"/>
            <p14:sldId id="260"/>
            <p14:sldId id="262"/>
            <p14:sldId id="297"/>
            <p14:sldId id="263"/>
            <p14:sldId id="272"/>
            <p14:sldId id="298"/>
            <p14:sldId id="264"/>
            <p14:sldId id="265"/>
            <p14:sldId id="266"/>
            <p14:sldId id="309"/>
            <p14:sldId id="267"/>
            <p14:sldId id="295"/>
            <p14:sldId id="296"/>
            <p14:sldId id="270"/>
            <p14:sldId id="269"/>
            <p14:sldId id="268"/>
            <p14:sldId id="271"/>
            <p14:sldId id="273"/>
            <p14:sldId id="274"/>
            <p14:sldId id="293"/>
            <p14:sldId id="294"/>
            <p14:sldId id="283"/>
            <p14:sldId id="284"/>
            <p14:sldId id="285"/>
            <p14:sldId id="286"/>
            <p14:sldId id="299"/>
            <p14:sldId id="300"/>
            <p14:sldId id="290"/>
            <p14:sldId id="308"/>
            <p14:sldId id="291"/>
            <p14:sldId id="292"/>
            <p14:sldId id="275"/>
            <p14:sldId id="276"/>
            <p14:sldId id="303"/>
            <p14:sldId id="302"/>
            <p14:sldId id="278"/>
            <p14:sldId id="288"/>
            <p14:sldId id="280"/>
            <p14:sldId id="281"/>
            <p14:sldId id="282"/>
            <p14:sldId id="305"/>
            <p14:sldId id="306"/>
            <p14:sldId id="289"/>
            <p14:sldId id="279"/>
            <p14:sldId id="304"/>
            <p14:sldId id="307"/>
            <p14:sldId id="32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34" autoAdjust="0"/>
    <p:restoredTop sz="94660"/>
  </p:normalViewPr>
  <p:slideViewPr>
    <p:cSldViewPr snapToGrid="0">
      <p:cViewPr varScale="1">
        <p:scale>
          <a:sx n="80" d="100"/>
          <a:sy n="80" d="100"/>
        </p:scale>
        <p:origin x="56" y="4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3582797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3300147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82500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2299932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69618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41251981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2912525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2971852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2869262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C18491-0646-4D4C-B63D-87C4E24B2062}" type="datetimeFigureOut">
              <a:rPr lang="en-US" smtClean="0"/>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2650534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C18491-0646-4D4C-B63D-87C4E24B2062}" type="datetimeFigureOut">
              <a:rPr lang="en-US" smtClean="0"/>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2731249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C18491-0646-4D4C-B63D-87C4E24B2062}" type="datetimeFigureOut">
              <a:rPr lang="en-US" smtClean="0"/>
              <a:t>5/28/2020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3114598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C18491-0646-4D4C-B63D-87C4E24B2062}" type="datetimeFigureOut">
              <a:rPr lang="en-US" smtClean="0"/>
              <a:t>5/28/2020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2411334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C18491-0646-4D4C-B63D-87C4E24B2062}" type="datetimeFigureOut">
              <a:rPr lang="en-US" smtClean="0"/>
              <a:t>5/28/2020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24762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C18491-0646-4D4C-B63D-87C4E24B2062}" type="datetimeFigureOut">
              <a:rPr lang="en-US" smtClean="0"/>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8B5D6-835B-4CF2-A802-86107A3D91F4}" type="slidenum">
              <a:rPr lang="en-US" smtClean="0"/>
              <a:t>‹#›</a:t>
            </a:fld>
            <a:endParaRPr lang="en-US"/>
          </a:p>
        </p:txBody>
      </p:sp>
    </p:spTree>
    <p:extLst>
      <p:ext uri="{BB962C8B-B14F-4D97-AF65-F5344CB8AC3E}">
        <p14:creationId xmlns:p14="http://schemas.microsoft.com/office/powerpoint/2010/main" val="1502111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8B5D6-835B-4CF2-A802-86107A3D91F4}" type="slidenum">
              <a:rPr lang="en-US" smtClean="0"/>
              <a:t>‹#›</a:t>
            </a:fld>
            <a:endParaRPr lang="en-US"/>
          </a:p>
        </p:txBody>
      </p:sp>
      <p:sp>
        <p:nvSpPr>
          <p:cNvPr id="5" name="Date Placeholder 4"/>
          <p:cNvSpPr>
            <a:spLocks noGrp="1"/>
          </p:cNvSpPr>
          <p:nvPr>
            <p:ph type="dt" sz="half" idx="10"/>
          </p:nvPr>
        </p:nvSpPr>
        <p:spPr/>
        <p:txBody>
          <a:bodyPr/>
          <a:lstStyle/>
          <a:p>
            <a:fld id="{72C18491-0646-4D4C-B63D-87C4E24B2062}" type="datetimeFigureOut">
              <a:rPr lang="en-US" smtClean="0"/>
              <a:t>5/28/2020</a:t>
            </a:fld>
            <a:endParaRPr lang="en-US"/>
          </a:p>
        </p:txBody>
      </p:sp>
    </p:spTree>
    <p:extLst>
      <p:ext uri="{BB962C8B-B14F-4D97-AF65-F5344CB8AC3E}">
        <p14:creationId xmlns:p14="http://schemas.microsoft.com/office/powerpoint/2010/main" val="1109119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2C18491-0646-4D4C-B63D-87C4E24B2062}" type="datetimeFigureOut">
              <a:rPr lang="en-US" smtClean="0"/>
              <a:t>5/28/2020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5F8B5D6-835B-4CF2-A802-86107A3D91F4}" type="slidenum">
              <a:rPr lang="en-US" smtClean="0"/>
              <a:t>‹#›</a:t>
            </a:fld>
            <a:endParaRPr lang="en-US"/>
          </a:p>
        </p:txBody>
      </p:sp>
    </p:spTree>
    <p:extLst>
      <p:ext uri="{BB962C8B-B14F-4D97-AF65-F5344CB8AC3E}">
        <p14:creationId xmlns:p14="http://schemas.microsoft.com/office/powerpoint/2010/main" val="143524344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1.nyc.gov/assets/doh/downloads/pdf/imm/covid-19-paid-sick-leave-order.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dhr.ny.gov/sites/default/files/pdf/postings/DHR_COVID19_DiscriminationHandout_032420.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osha.gov/memos/2020-04-10/enforcement-guidance-recording-cases-coronavirus-disease-2019-covid-19" TargetMode="External"/><Relationship Id="rId2" Type="http://schemas.openxmlformats.org/officeDocument/2006/relationships/hyperlink" Target="https://www.osha.gov/Publications/OSHA3990.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02168-A1D1-4A65-93D8-C1D6718FEDDA}"/>
              </a:ext>
            </a:extLst>
          </p:cNvPr>
          <p:cNvSpPr>
            <a:spLocks noGrp="1"/>
          </p:cNvSpPr>
          <p:nvPr>
            <p:ph type="ctrTitle"/>
          </p:nvPr>
        </p:nvSpPr>
        <p:spPr>
          <a:xfrm>
            <a:off x="684211" y="685799"/>
            <a:ext cx="10863775" cy="3045543"/>
          </a:xfrm>
        </p:spPr>
        <p:txBody>
          <a:bodyPr/>
          <a:lstStyle/>
          <a:p>
            <a:pPr algn="ctr"/>
            <a:r>
              <a:rPr lang="en-US" dirty="0">
                <a:solidFill>
                  <a:schemeClr val="tx1"/>
                </a:solidFill>
              </a:rPr>
              <a:t>Navigating COVID-19 Laws and Employer Obligations</a:t>
            </a:r>
          </a:p>
        </p:txBody>
      </p:sp>
      <p:sp>
        <p:nvSpPr>
          <p:cNvPr id="3" name="Subtitle 2">
            <a:extLst>
              <a:ext uri="{FF2B5EF4-FFF2-40B4-BE49-F238E27FC236}">
                <a16:creationId xmlns:a16="http://schemas.microsoft.com/office/drawing/2014/main" id="{E00FFF4E-31CA-45D9-BECE-2B0D13BC7CAE}"/>
              </a:ext>
            </a:extLst>
          </p:cNvPr>
          <p:cNvSpPr>
            <a:spLocks noGrp="1"/>
          </p:cNvSpPr>
          <p:nvPr>
            <p:ph type="subTitle" idx="1"/>
          </p:nvPr>
        </p:nvSpPr>
        <p:spPr>
          <a:xfrm>
            <a:off x="2232630" y="4050833"/>
            <a:ext cx="7766936" cy="1096899"/>
          </a:xfrm>
        </p:spPr>
        <p:txBody>
          <a:bodyPr>
            <a:normAutofit lnSpcReduction="10000"/>
          </a:bodyPr>
          <a:lstStyle/>
          <a:p>
            <a:r>
              <a:rPr lang="en-US" dirty="0"/>
              <a:t>Kane Kessler, P.C.</a:t>
            </a:r>
          </a:p>
          <a:p>
            <a:r>
              <a:rPr lang="en-US" dirty="0"/>
              <a:t>Labor Department</a:t>
            </a:r>
          </a:p>
          <a:p>
            <a:r>
              <a:rPr lang="en-US" dirty="0"/>
              <a:t>May 28, 2020</a:t>
            </a:r>
          </a:p>
        </p:txBody>
      </p:sp>
    </p:spTree>
    <p:extLst>
      <p:ext uri="{BB962C8B-B14F-4D97-AF65-F5344CB8AC3E}">
        <p14:creationId xmlns:p14="http://schemas.microsoft.com/office/powerpoint/2010/main" val="232686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1EFA0A-727E-4585-8D17-D97695DAC3CE}"/>
              </a:ext>
            </a:extLst>
          </p:cNvPr>
          <p:cNvSpPr>
            <a:spLocks noGrp="1"/>
          </p:cNvSpPr>
          <p:nvPr>
            <p:ph idx="1"/>
          </p:nvPr>
        </p:nvSpPr>
        <p:spPr>
          <a:xfrm>
            <a:off x="677334" y="405518"/>
            <a:ext cx="9293602" cy="6297432"/>
          </a:xfrm>
        </p:spPr>
        <p:txBody>
          <a:bodyPr>
            <a:normAutofit/>
          </a:bodyPr>
          <a:lstStyle/>
          <a:p>
            <a:r>
              <a:rPr lang="en-US" u="sng" dirty="0"/>
              <a:t>Is an employee who independently decides to quarantine entitled to leave?</a:t>
            </a:r>
            <a:endParaRPr lang="en-US" dirty="0"/>
          </a:p>
          <a:p>
            <a:pPr lvl="1"/>
            <a:r>
              <a:rPr lang="en-US" dirty="0"/>
              <a:t>No.  This law only applies to those employees who are under an order of quarantine issued by the state, department of health, local board of health or any government entity authorized to issue such order.</a:t>
            </a:r>
          </a:p>
          <a:p>
            <a:r>
              <a:rPr lang="en-US" u="sng" dirty="0"/>
              <a:t>Can employers require employees use their existing sick leave accrual or other accruals before taking COVID-19 leave?</a:t>
            </a:r>
            <a:endParaRPr lang="en-US" dirty="0"/>
          </a:p>
          <a:p>
            <a:pPr lvl="1"/>
            <a:r>
              <a:rPr lang="en-US" dirty="0"/>
              <a:t>No.  Employers that are require to provide paid sick leave must provide that leave separate from any other paid time off accruals.</a:t>
            </a:r>
          </a:p>
          <a:p>
            <a:r>
              <a:rPr lang="en-US" u="sng" dirty="0"/>
              <a:t>What are employees’ notice requirements when seeking to take this leave?</a:t>
            </a:r>
          </a:p>
          <a:p>
            <a:pPr lvl="1"/>
            <a:r>
              <a:rPr lang="en-US" dirty="0"/>
              <a:t>Generally, employees are only entitled to this leave if they obtain an order of quarantine or isolation.  With regards to those New York City employees who are subject to a mandatory isolation order, the New York City Department of Health and Mental Hygiene issued an Order that such individuals are mandated to isolate.  It further provided a form that such individuals can complete and submit to employers as an order of mandatory isolation in order to qualify for paid sick leave.  These individuals must also provide employers with documentation supporting the mandatory isolation requirement.  Individuals who are not subject to a mandatory isolation, i.e. mandatory or precautionary quarantine, may not use this form and still must obtain an individual quarantine order from the requisite entities. </a:t>
            </a:r>
          </a:p>
          <a:p>
            <a:pPr lvl="1"/>
            <a:r>
              <a:rPr lang="en-US" dirty="0"/>
              <a:t>The Order and form can be found here: </a:t>
            </a:r>
            <a:r>
              <a:rPr lang="en-US" dirty="0">
                <a:hlinkClick r:id="rId2"/>
              </a:rPr>
              <a:t>https://www1.nyc.gov/assets/doh/downloads/pdf/imm/covid-19-paid-sick-leave-order.pdf</a:t>
            </a:r>
            <a:endParaRPr lang="en-US" dirty="0"/>
          </a:p>
        </p:txBody>
      </p:sp>
    </p:spTree>
    <p:extLst>
      <p:ext uri="{BB962C8B-B14F-4D97-AF65-F5344CB8AC3E}">
        <p14:creationId xmlns:p14="http://schemas.microsoft.com/office/powerpoint/2010/main" val="36787620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5D3B3-286C-494A-9E92-854213087D9A}"/>
              </a:ext>
            </a:extLst>
          </p:cNvPr>
          <p:cNvSpPr>
            <a:spLocks noGrp="1"/>
          </p:cNvSpPr>
          <p:nvPr>
            <p:ph type="title"/>
          </p:nvPr>
        </p:nvSpPr>
        <p:spPr>
          <a:xfrm>
            <a:off x="677334" y="609600"/>
            <a:ext cx="8596668" cy="820994"/>
          </a:xfrm>
        </p:spPr>
        <p:txBody>
          <a:bodyPr>
            <a:normAutofit fontScale="90000"/>
          </a:bodyPr>
          <a:lstStyle/>
          <a:p>
            <a:r>
              <a:rPr lang="en-US" dirty="0"/>
              <a:t>Federal Families First Coronavirus Response Act</a:t>
            </a:r>
          </a:p>
        </p:txBody>
      </p:sp>
      <p:sp>
        <p:nvSpPr>
          <p:cNvPr id="3" name="Content Placeholder 2">
            <a:extLst>
              <a:ext uri="{FF2B5EF4-FFF2-40B4-BE49-F238E27FC236}">
                <a16:creationId xmlns:a16="http://schemas.microsoft.com/office/drawing/2014/main" id="{E713457E-1DBD-4D71-90BC-7F174DA66C26}"/>
              </a:ext>
            </a:extLst>
          </p:cNvPr>
          <p:cNvSpPr>
            <a:spLocks noGrp="1"/>
          </p:cNvSpPr>
          <p:nvPr>
            <p:ph idx="1"/>
          </p:nvPr>
        </p:nvSpPr>
        <p:spPr>
          <a:xfrm>
            <a:off x="677334" y="1430595"/>
            <a:ext cx="9015306" cy="5022456"/>
          </a:xfrm>
        </p:spPr>
        <p:txBody>
          <a:bodyPr>
            <a:normAutofit fontScale="85000" lnSpcReduction="20000"/>
          </a:bodyPr>
          <a:lstStyle/>
          <a:p>
            <a:r>
              <a:rPr lang="en-US" sz="2800" dirty="0"/>
              <a:t>Effective April 1, 2020 and expires December 31, 2020.</a:t>
            </a:r>
          </a:p>
          <a:p>
            <a:r>
              <a:rPr lang="en-US" sz="2800" dirty="0"/>
              <a:t>The FFCRA only applies to those employers who have fewer than 500 employees at the time an employee would take leave.</a:t>
            </a:r>
          </a:p>
          <a:p>
            <a:pPr lvl="1"/>
            <a:r>
              <a:rPr lang="en-US" sz="2600" dirty="0"/>
              <a:t>Count full-time, part-time, employees on leave, employees of temporary placement agencies who are jointly employed, and day laborers supplied by temporary placement agencies.</a:t>
            </a:r>
          </a:p>
          <a:p>
            <a:pPr lvl="1"/>
            <a:r>
              <a:rPr lang="en-US" sz="2600" dirty="0"/>
              <a:t>Independent contractors and laid off or furloughed employees who have not subsequently rehired do not count.</a:t>
            </a:r>
          </a:p>
          <a:p>
            <a:r>
              <a:rPr lang="en-US" sz="2800" dirty="0"/>
              <a:t>Employers who are subject to the FFCRA must provide the following to eligible employees for qualifying reasons:</a:t>
            </a:r>
          </a:p>
          <a:p>
            <a:pPr lvl="1"/>
            <a:r>
              <a:rPr lang="en-US" sz="2400" dirty="0"/>
              <a:t>Twelve (12) weeks of job protected public healthy emergency FMLA leave, and;</a:t>
            </a:r>
          </a:p>
          <a:p>
            <a:pPr lvl="1"/>
            <a:r>
              <a:rPr lang="en-US" sz="2400" dirty="0"/>
              <a:t>Two (2) weeks (up to 80 hours) of paid sick leave.</a:t>
            </a:r>
          </a:p>
          <a:p>
            <a:pPr lvl="2"/>
            <a:r>
              <a:rPr lang="en-US" sz="2200" dirty="0"/>
              <a:t>The number of hours is based on the average number of hours an employee would otherwise work.</a:t>
            </a:r>
          </a:p>
        </p:txBody>
      </p:sp>
    </p:spTree>
    <p:extLst>
      <p:ext uri="{BB962C8B-B14F-4D97-AF65-F5344CB8AC3E}">
        <p14:creationId xmlns:p14="http://schemas.microsoft.com/office/powerpoint/2010/main" val="3498126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F6CB7-9F41-49F0-BC64-6D2B984A6BC0}"/>
              </a:ext>
            </a:extLst>
          </p:cNvPr>
          <p:cNvSpPr>
            <a:spLocks noGrp="1"/>
          </p:cNvSpPr>
          <p:nvPr>
            <p:ph type="title"/>
          </p:nvPr>
        </p:nvSpPr>
        <p:spPr>
          <a:xfrm>
            <a:off x="677334" y="609600"/>
            <a:ext cx="8596668" cy="703006"/>
          </a:xfrm>
        </p:spPr>
        <p:txBody>
          <a:bodyPr/>
          <a:lstStyle/>
          <a:p>
            <a:r>
              <a:rPr lang="en-US" dirty="0"/>
              <a:t>FFCRA Public Health Emergency FMLA Leave</a:t>
            </a:r>
          </a:p>
        </p:txBody>
      </p:sp>
      <p:sp>
        <p:nvSpPr>
          <p:cNvPr id="3" name="Content Placeholder 2">
            <a:extLst>
              <a:ext uri="{FF2B5EF4-FFF2-40B4-BE49-F238E27FC236}">
                <a16:creationId xmlns:a16="http://schemas.microsoft.com/office/drawing/2014/main" id="{4B7027F2-6694-44C0-A926-FA48158F6E48}"/>
              </a:ext>
            </a:extLst>
          </p:cNvPr>
          <p:cNvSpPr>
            <a:spLocks noGrp="1"/>
          </p:cNvSpPr>
          <p:nvPr>
            <p:ph idx="1"/>
          </p:nvPr>
        </p:nvSpPr>
        <p:spPr>
          <a:xfrm>
            <a:off x="677333" y="1312606"/>
            <a:ext cx="9211249" cy="5114319"/>
          </a:xfrm>
        </p:spPr>
        <p:txBody>
          <a:bodyPr>
            <a:normAutofit lnSpcReduction="10000"/>
          </a:bodyPr>
          <a:lstStyle/>
          <a:p>
            <a:r>
              <a:rPr lang="en-US" dirty="0"/>
              <a:t>Employees who have been employed (i.e. have been on an employer’s payroll for the thirty calendar days immediately prior to the day of leave) are eligible for twelve (12) weeks of FMLA leave if they are unable to work or remotely work because they need to care for their child due to the child’s school or place of care has been closed or the care provider is unavailable due to COVID-19.  </a:t>
            </a:r>
          </a:p>
          <a:p>
            <a:pPr lvl="1"/>
            <a:r>
              <a:rPr lang="en-US" dirty="0"/>
              <a:t>An employee on lay off or otherwise terminated on or after March 1, 2020 is also considered to have been employed for at least 30 calendar days, provided the employer rehires the employee on or before December 31, 2020 and the employee had been on the payroll for 30 or more of the 60 calendar days prior to the date the employee was laid off or terminated.</a:t>
            </a:r>
          </a:p>
          <a:p>
            <a:pPr lvl="0"/>
            <a:r>
              <a:rPr lang="en-US" dirty="0"/>
              <a:t>The first 10 days (two weeks) of leave are unpaid. The employee may substitute accrued paid leave or the two (2) weeks of paid leave provided by the FFCRA.</a:t>
            </a:r>
          </a:p>
          <a:p>
            <a:pPr lvl="0"/>
            <a:r>
              <a:rPr lang="en-US" dirty="0"/>
              <a:t>For the remaining 10 weeks, employers must give paid leave in the amount of no less than 2/3 of an employee’s regular rate of pay, for the number of hours the employee would otherwise be scheduled to work.  </a:t>
            </a:r>
          </a:p>
          <a:p>
            <a:pPr lvl="0"/>
            <a:r>
              <a:rPr lang="en-US" dirty="0"/>
              <a:t>Paid leave will be capped at $200 per day and $10,000 total during the duration of the leave.  </a:t>
            </a:r>
          </a:p>
          <a:p>
            <a:r>
              <a:rPr lang="en-US" dirty="0"/>
              <a:t>Employees seeking to use such leave must provide their employers with notice as soon as is practicable.</a:t>
            </a:r>
          </a:p>
        </p:txBody>
      </p:sp>
    </p:spTree>
    <p:extLst>
      <p:ext uri="{BB962C8B-B14F-4D97-AF65-F5344CB8AC3E}">
        <p14:creationId xmlns:p14="http://schemas.microsoft.com/office/powerpoint/2010/main" val="2300656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54D60-E2C1-494C-9431-003FB9981DBA}"/>
              </a:ext>
            </a:extLst>
          </p:cNvPr>
          <p:cNvSpPr>
            <a:spLocks noGrp="1"/>
          </p:cNvSpPr>
          <p:nvPr>
            <p:ph type="title"/>
          </p:nvPr>
        </p:nvSpPr>
        <p:spPr>
          <a:xfrm>
            <a:off x="677334" y="609600"/>
            <a:ext cx="8596668" cy="703006"/>
          </a:xfrm>
        </p:spPr>
        <p:txBody>
          <a:bodyPr/>
          <a:lstStyle/>
          <a:p>
            <a:r>
              <a:rPr lang="en-US" dirty="0"/>
              <a:t>FFCRA Paid Sick Leave</a:t>
            </a:r>
          </a:p>
        </p:txBody>
      </p:sp>
      <p:sp>
        <p:nvSpPr>
          <p:cNvPr id="3" name="Content Placeholder 2">
            <a:extLst>
              <a:ext uri="{FF2B5EF4-FFF2-40B4-BE49-F238E27FC236}">
                <a16:creationId xmlns:a16="http://schemas.microsoft.com/office/drawing/2014/main" id="{7D112164-33E9-4AD3-89A0-ED1F08A82FF1}"/>
              </a:ext>
            </a:extLst>
          </p:cNvPr>
          <p:cNvSpPr>
            <a:spLocks noGrp="1"/>
          </p:cNvSpPr>
          <p:nvPr>
            <p:ph idx="1"/>
          </p:nvPr>
        </p:nvSpPr>
        <p:spPr>
          <a:xfrm>
            <a:off x="677334" y="1312607"/>
            <a:ext cx="9418136" cy="5075836"/>
          </a:xfrm>
        </p:spPr>
        <p:txBody>
          <a:bodyPr>
            <a:normAutofit/>
          </a:bodyPr>
          <a:lstStyle/>
          <a:p>
            <a:r>
              <a:rPr lang="en-US" sz="2000" dirty="0"/>
              <a:t>Employees are entitled to paid sick leave if they are unable to work or remotely work because of the following reasons:</a:t>
            </a:r>
          </a:p>
          <a:p>
            <a:pPr lvl="1">
              <a:buFont typeface="+mj-lt"/>
              <a:buAutoNum type="arabicPeriod"/>
            </a:pPr>
            <a:r>
              <a:rPr lang="en-US" sz="1800" dirty="0"/>
              <a:t>They are subject to a quarantine or isolation order related to COVID-19;</a:t>
            </a:r>
          </a:p>
          <a:p>
            <a:pPr lvl="1">
              <a:buFont typeface="+mj-lt"/>
              <a:buAutoNum type="arabicPeriod"/>
            </a:pPr>
            <a:r>
              <a:rPr lang="en-US" sz="1800" dirty="0"/>
              <a:t>They have been advised by a health care provider to self-quarantine due to concerns related to COVID-19;</a:t>
            </a:r>
          </a:p>
          <a:p>
            <a:pPr lvl="1">
              <a:buFont typeface="+mj-lt"/>
              <a:buAutoNum type="arabicPeriod"/>
            </a:pPr>
            <a:r>
              <a:rPr lang="en-US" sz="1800" dirty="0"/>
              <a:t>They are experiencing symptoms of COVID-19 and are seeking a medical diagnosis;</a:t>
            </a:r>
          </a:p>
          <a:p>
            <a:pPr lvl="1">
              <a:buFont typeface="+mj-lt"/>
              <a:buAutoNum type="arabicPeriod"/>
            </a:pPr>
            <a:r>
              <a:rPr lang="en-US" sz="1800" dirty="0"/>
              <a:t>They are caring for an individual who is subject to a quarantine or isolation order related to COVID-19 or has been advised by a health care provider to self-quarantine due to concerns related to COVID-19;</a:t>
            </a:r>
          </a:p>
          <a:p>
            <a:pPr lvl="1">
              <a:buFont typeface="+mj-lt"/>
              <a:buAutoNum type="arabicPeriod"/>
            </a:pPr>
            <a:r>
              <a:rPr lang="en-US" sz="1800" dirty="0"/>
              <a:t>They are caring for their child if the child’s school or place of care has been closed, or the childcare provider is unavailable, due to COVID-19 precautions;</a:t>
            </a:r>
          </a:p>
          <a:p>
            <a:pPr lvl="1">
              <a:buFont typeface="+mj-lt"/>
              <a:buAutoNum type="arabicPeriod"/>
            </a:pPr>
            <a:r>
              <a:rPr lang="en-US" sz="1800" dirty="0"/>
              <a:t>They are experiencing any other substantially similar condition specified by the Secretary of Health and Human Services.</a:t>
            </a:r>
          </a:p>
          <a:p>
            <a:pPr marL="0" indent="0">
              <a:buNone/>
            </a:pPr>
            <a:endParaRPr lang="en-US" dirty="0"/>
          </a:p>
        </p:txBody>
      </p:sp>
    </p:spTree>
    <p:extLst>
      <p:ext uri="{BB962C8B-B14F-4D97-AF65-F5344CB8AC3E}">
        <p14:creationId xmlns:p14="http://schemas.microsoft.com/office/powerpoint/2010/main" val="2773910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FA5DA7-A0C7-4525-988D-39106303EFA5}"/>
              </a:ext>
            </a:extLst>
          </p:cNvPr>
          <p:cNvSpPr>
            <a:spLocks noGrp="1"/>
          </p:cNvSpPr>
          <p:nvPr>
            <p:ph idx="1"/>
          </p:nvPr>
        </p:nvSpPr>
        <p:spPr>
          <a:xfrm>
            <a:off x="677334" y="627017"/>
            <a:ext cx="8596668" cy="5414345"/>
          </a:xfrm>
        </p:spPr>
        <p:txBody>
          <a:bodyPr>
            <a:normAutofit fontScale="92500"/>
          </a:bodyPr>
          <a:lstStyle/>
          <a:p>
            <a:r>
              <a:rPr lang="en-US" sz="2400" dirty="0"/>
              <a:t>DOL has clarified that advice to self-quarantine must be based on the health care provider’s belief that the employee has COVID-19, may have COVID-19, or is particularly vulnerable to COVID-19.  </a:t>
            </a:r>
          </a:p>
          <a:p>
            <a:r>
              <a:rPr lang="en-US" sz="2400" dirty="0"/>
              <a:t>With regards to reason 4, employees may only take paid leave if the individual is an immediate family member, is someone who regularly resides in the employees’ home or their relationship with the employee creates an expectation that the employee would care for the individual and the individual depends on the employee for care.  Paid leave cannot be taken for someone the employee has no relationship with.</a:t>
            </a:r>
          </a:p>
          <a:p>
            <a:pPr lvl="1"/>
            <a:r>
              <a:rPr lang="en-US" sz="2000" dirty="0"/>
              <a:t>The individual also must be: </a:t>
            </a:r>
          </a:p>
          <a:p>
            <a:pPr lvl="2"/>
            <a:r>
              <a:rPr lang="en-US" sz="1800" dirty="0"/>
              <a:t>Subject to a federal, state, or local quarantine or isolation order; or,</a:t>
            </a:r>
          </a:p>
          <a:p>
            <a:pPr lvl="2"/>
            <a:r>
              <a:rPr lang="en-US" sz="1800" dirty="0"/>
              <a:t>Has been advised by a health care provider to self-quarantine based on a belie that he or she has or may have COVID-19,  or is particularly vulnerable to COVID-19.</a:t>
            </a:r>
          </a:p>
          <a:p>
            <a:pPr lvl="2"/>
            <a:endParaRPr lang="en-US" sz="1800" dirty="0"/>
          </a:p>
          <a:p>
            <a:endParaRPr lang="en-US" dirty="0"/>
          </a:p>
        </p:txBody>
      </p:sp>
    </p:spTree>
    <p:extLst>
      <p:ext uri="{BB962C8B-B14F-4D97-AF65-F5344CB8AC3E}">
        <p14:creationId xmlns:p14="http://schemas.microsoft.com/office/powerpoint/2010/main" val="2530460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997D93-7C4B-4BFD-961F-5C5EC5703B0F}"/>
              </a:ext>
            </a:extLst>
          </p:cNvPr>
          <p:cNvSpPr>
            <a:spLocks noGrp="1"/>
          </p:cNvSpPr>
          <p:nvPr>
            <p:ph idx="1"/>
          </p:nvPr>
        </p:nvSpPr>
        <p:spPr>
          <a:xfrm>
            <a:off x="677334" y="589935"/>
            <a:ext cx="8596668" cy="5451427"/>
          </a:xfrm>
        </p:spPr>
        <p:txBody>
          <a:bodyPr>
            <a:normAutofit fontScale="92500" lnSpcReduction="10000"/>
          </a:bodyPr>
          <a:lstStyle/>
          <a:p>
            <a:pPr lvl="0"/>
            <a:r>
              <a:rPr lang="en-US" sz="2000" dirty="0"/>
              <a:t>If employees take leave for reasons (1), (2), or (3) above, the paid sick leave pay must be no less than their regular rate of pay, with a cap of $511 per day and $5,110 in total leave pay,  </a:t>
            </a:r>
          </a:p>
          <a:p>
            <a:pPr lvl="0"/>
            <a:r>
              <a:rPr lang="en-US" sz="2000" dirty="0"/>
              <a:t>If employees take leave for reasons (4), (5), or (6) above, the paid sick leave pay must be no less than 2/3 of their regular rate of pay, with a cap of $200 per day and $2,000 in total.  </a:t>
            </a:r>
          </a:p>
          <a:p>
            <a:pPr lvl="1"/>
            <a:r>
              <a:rPr lang="en-US" sz="1800" dirty="0"/>
              <a:t>Reason (5) – in conjunction with emergency FMLA leave would have a total cap of $12,000 over a 12-week period.</a:t>
            </a:r>
          </a:p>
          <a:p>
            <a:pPr lvl="0"/>
            <a:r>
              <a:rPr lang="en-US" sz="2000" dirty="0"/>
              <a:t>The regular rate of pay is determined by the average of the employee’s regular rate over a six-month period prior to the start of an employee’s leave.  </a:t>
            </a:r>
          </a:p>
          <a:p>
            <a:pPr lvl="0"/>
            <a:r>
              <a:rPr lang="en-US" sz="2000" dirty="0"/>
              <a:t>The number of hours of paid leave an employee is eligible to receive over the two week span depends upon the number of hours an employee normally works each week.  Employees who are scheduled to work less than 40 hours per week are entitled to paid leave for their average number of hours worked over a two-week period. </a:t>
            </a:r>
          </a:p>
          <a:p>
            <a:pPr lvl="1"/>
            <a:r>
              <a:rPr lang="en-US" sz="1800" dirty="0"/>
              <a:t>If an employee’s schedule varies week to week, a six-month period should be used to calculate the employee’s average daily hours.</a:t>
            </a:r>
          </a:p>
        </p:txBody>
      </p:sp>
    </p:spTree>
    <p:extLst>
      <p:ext uri="{BB962C8B-B14F-4D97-AF65-F5344CB8AC3E}">
        <p14:creationId xmlns:p14="http://schemas.microsoft.com/office/powerpoint/2010/main" val="801304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4BBB6-6778-4C76-825C-9CDDDCFD597E}"/>
              </a:ext>
            </a:extLst>
          </p:cNvPr>
          <p:cNvSpPr>
            <a:spLocks noGrp="1"/>
          </p:cNvSpPr>
          <p:nvPr>
            <p:ph type="title"/>
          </p:nvPr>
        </p:nvSpPr>
        <p:spPr>
          <a:xfrm>
            <a:off x="677334" y="609600"/>
            <a:ext cx="8596668" cy="735874"/>
          </a:xfrm>
        </p:spPr>
        <p:txBody>
          <a:bodyPr/>
          <a:lstStyle/>
          <a:p>
            <a:r>
              <a:rPr lang="en-US" dirty="0"/>
              <a:t>Number of Hours of Leave</a:t>
            </a:r>
          </a:p>
        </p:txBody>
      </p:sp>
      <p:sp>
        <p:nvSpPr>
          <p:cNvPr id="3" name="Content Placeholder 2">
            <a:extLst>
              <a:ext uri="{FF2B5EF4-FFF2-40B4-BE49-F238E27FC236}">
                <a16:creationId xmlns:a16="http://schemas.microsoft.com/office/drawing/2014/main" id="{43CC939F-EC92-46DF-940C-2D7297A8E365}"/>
              </a:ext>
            </a:extLst>
          </p:cNvPr>
          <p:cNvSpPr>
            <a:spLocks noGrp="1"/>
          </p:cNvSpPr>
          <p:nvPr>
            <p:ph idx="1"/>
          </p:nvPr>
        </p:nvSpPr>
        <p:spPr>
          <a:xfrm>
            <a:off x="677334" y="1345475"/>
            <a:ext cx="8596668" cy="4695888"/>
          </a:xfrm>
        </p:spPr>
        <p:txBody>
          <a:bodyPr/>
          <a:lstStyle/>
          <a:p>
            <a:r>
              <a:rPr lang="en-US" b="1" dirty="0"/>
              <a:t>Number of hours of paid sick leave for an employee with irregular hours</a:t>
            </a:r>
          </a:p>
          <a:p>
            <a:pPr lvl="1"/>
            <a:r>
              <a:rPr lang="en-US" dirty="0"/>
              <a:t>Calculate the average number of hours an employee is scheduled to work per </a:t>
            </a:r>
            <a:r>
              <a:rPr lang="en-US" b="1" dirty="0"/>
              <a:t>calendar day </a:t>
            </a:r>
            <a:r>
              <a:rPr lang="en-US" dirty="0"/>
              <a:t>(not workday) over a six-month period ending on the first day of paid sick leave.  Include all scheduled and leave hours. </a:t>
            </a:r>
          </a:p>
          <a:p>
            <a:pPr lvl="1"/>
            <a:r>
              <a:rPr lang="en-US" dirty="0"/>
              <a:t>Multiply the calendar day average by 14 to get the number of hours per 2 weeks.  If the number of hours is over 80 that employee would only be entitled to 80 hours of paid sick leave.  If the number of hours is below 80, that employee would only be entitled that number of hours of paid sick leave.</a:t>
            </a:r>
          </a:p>
          <a:p>
            <a:r>
              <a:rPr lang="en-US" b="1" dirty="0"/>
              <a:t>Number of hours of emergency FMLA for an employee with irregular hours</a:t>
            </a:r>
          </a:p>
          <a:p>
            <a:pPr lvl="1"/>
            <a:r>
              <a:rPr lang="en-US" dirty="0"/>
              <a:t>Calculate the average number of hours an employee works per </a:t>
            </a:r>
            <a:r>
              <a:rPr lang="en-US" b="1" dirty="0"/>
              <a:t>workday</a:t>
            </a:r>
            <a:r>
              <a:rPr lang="en-US" dirty="0"/>
              <a:t> (not calendar day) over a six-month period ending the first day of emergency FMLA leave.  Include all scheduled and leave hours.</a:t>
            </a:r>
          </a:p>
          <a:p>
            <a:pPr lvl="1"/>
            <a:r>
              <a:rPr lang="en-US" dirty="0"/>
              <a:t>Employers must pay that average number of hours per workday times 2/3 of the employee’s regular rate of pay. </a:t>
            </a:r>
          </a:p>
          <a:p>
            <a:pPr lvl="1"/>
            <a:endParaRPr lang="en-US" dirty="0"/>
          </a:p>
        </p:txBody>
      </p:sp>
    </p:spTree>
    <p:extLst>
      <p:ext uri="{BB962C8B-B14F-4D97-AF65-F5344CB8AC3E}">
        <p14:creationId xmlns:p14="http://schemas.microsoft.com/office/powerpoint/2010/main" val="2947946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35099-84FF-48AE-A16D-B85C46934B85}"/>
              </a:ext>
            </a:extLst>
          </p:cNvPr>
          <p:cNvSpPr>
            <a:spLocks noGrp="1"/>
          </p:cNvSpPr>
          <p:nvPr>
            <p:ph type="title"/>
          </p:nvPr>
        </p:nvSpPr>
        <p:spPr>
          <a:xfrm>
            <a:off x="677334" y="609600"/>
            <a:ext cx="8596668" cy="775063"/>
          </a:xfrm>
        </p:spPr>
        <p:txBody>
          <a:bodyPr/>
          <a:lstStyle/>
          <a:p>
            <a:r>
              <a:rPr lang="en-US" dirty="0"/>
              <a:t>Rates of Pay</a:t>
            </a:r>
          </a:p>
        </p:txBody>
      </p:sp>
      <p:sp>
        <p:nvSpPr>
          <p:cNvPr id="3" name="Content Placeholder 2">
            <a:extLst>
              <a:ext uri="{FF2B5EF4-FFF2-40B4-BE49-F238E27FC236}">
                <a16:creationId xmlns:a16="http://schemas.microsoft.com/office/drawing/2014/main" id="{B54F4826-F624-4714-B415-7983DC57CAD4}"/>
              </a:ext>
            </a:extLst>
          </p:cNvPr>
          <p:cNvSpPr>
            <a:spLocks noGrp="1"/>
          </p:cNvSpPr>
          <p:nvPr>
            <p:ph idx="1"/>
          </p:nvPr>
        </p:nvSpPr>
        <p:spPr>
          <a:xfrm>
            <a:off x="677333" y="1384663"/>
            <a:ext cx="9603135" cy="5146766"/>
          </a:xfrm>
        </p:spPr>
        <p:txBody>
          <a:bodyPr>
            <a:normAutofit fontScale="92500" lnSpcReduction="10000"/>
          </a:bodyPr>
          <a:lstStyle/>
          <a:p>
            <a:r>
              <a:rPr lang="en-US" dirty="0"/>
              <a:t>Employees must be paid based on their average regular rate of pay which is computed over all full workweeks during a six-month period ending on the first day of leave taken.</a:t>
            </a:r>
          </a:p>
          <a:p>
            <a:r>
              <a:rPr lang="en-US" dirty="0"/>
              <a:t>If employees are paid exclusively through an hourly wage the average regular rate would be that hourly wage.  </a:t>
            </a:r>
          </a:p>
          <a:p>
            <a:r>
              <a:rPr lang="en-US" b="1" dirty="0"/>
              <a:t>Irregular rates of pay (tipped or commission based employment)</a:t>
            </a:r>
          </a:p>
          <a:p>
            <a:pPr lvl="1"/>
            <a:r>
              <a:rPr lang="en-US" dirty="0"/>
              <a:t>Compute the employee’s non-excludable compensation for each full workweek during the six-month period.  Commissions count towards this amount.  Tips count only to the extent that employers apply them towards minimum wage obligations (i.e. tip credits).  Overtime and paid leave benefits do not count.  </a:t>
            </a:r>
          </a:p>
          <a:p>
            <a:pPr lvl="1"/>
            <a:r>
              <a:rPr lang="en-US" dirty="0"/>
              <a:t>Calculate the number of hours an employee </a:t>
            </a:r>
            <a:r>
              <a:rPr lang="en-US" b="1" dirty="0"/>
              <a:t>actually worked</a:t>
            </a:r>
            <a:r>
              <a:rPr lang="en-US" dirty="0"/>
              <a:t> for each full workweek during the six-month period.  Do not count hours an employee took leave.</a:t>
            </a:r>
          </a:p>
          <a:p>
            <a:pPr lvl="1"/>
            <a:r>
              <a:rPr lang="en-US" dirty="0"/>
              <a:t>Divide the sum of the compensation received by the sum of the hours.  </a:t>
            </a:r>
          </a:p>
          <a:p>
            <a:r>
              <a:rPr lang="en-US" b="1" dirty="0"/>
              <a:t>Salary and Average Regular Rate</a:t>
            </a:r>
            <a:endParaRPr lang="en-US" dirty="0"/>
          </a:p>
          <a:p>
            <a:pPr lvl="1"/>
            <a:r>
              <a:rPr lang="en-US" dirty="0"/>
              <a:t>If fixed salary is paid for a specific number of hours per workweek the average is the hourly equivalent of the salary.</a:t>
            </a:r>
          </a:p>
          <a:p>
            <a:pPr lvl="1"/>
            <a:r>
              <a:rPr lang="en-US" dirty="0"/>
              <a:t>If no fixed hours per week – add the salary an employee earned over a six-month period and divide that by the sum of the number of hours worked in those workweeks.  If there no records showing the number of hours worked, use a reasonable estimate.</a:t>
            </a:r>
          </a:p>
          <a:p>
            <a:pPr lvl="1"/>
            <a:endParaRPr lang="en-US" dirty="0"/>
          </a:p>
        </p:txBody>
      </p:sp>
    </p:spTree>
    <p:extLst>
      <p:ext uri="{BB962C8B-B14F-4D97-AF65-F5344CB8AC3E}">
        <p14:creationId xmlns:p14="http://schemas.microsoft.com/office/powerpoint/2010/main" val="3968629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CA1E0-F78B-4C16-928E-40E721D7A917}"/>
              </a:ext>
            </a:extLst>
          </p:cNvPr>
          <p:cNvSpPr>
            <a:spLocks noGrp="1"/>
          </p:cNvSpPr>
          <p:nvPr>
            <p:ph type="title"/>
          </p:nvPr>
        </p:nvSpPr>
        <p:spPr>
          <a:xfrm>
            <a:off x="677334" y="609600"/>
            <a:ext cx="8596668" cy="717755"/>
          </a:xfrm>
        </p:spPr>
        <p:txBody>
          <a:bodyPr/>
          <a:lstStyle/>
          <a:p>
            <a:r>
              <a:rPr lang="en-US" dirty="0"/>
              <a:t>Employer Notice Obligations</a:t>
            </a:r>
          </a:p>
        </p:txBody>
      </p:sp>
      <p:sp>
        <p:nvSpPr>
          <p:cNvPr id="3" name="Content Placeholder 2">
            <a:extLst>
              <a:ext uri="{FF2B5EF4-FFF2-40B4-BE49-F238E27FC236}">
                <a16:creationId xmlns:a16="http://schemas.microsoft.com/office/drawing/2014/main" id="{2351E2CA-D3F6-47E5-966E-13A469782C06}"/>
              </a:ext>
            </a:extLst>
          </p:cNvPr>
          <p:cNvSpPr>
            <a:spLocks noGrp="1"/>
          </p:cNvSpPr>
          <p:nvPr>
            <p:ph idx="1"/>
          </p:nvPr>
        </p:nvSpPr>
        <p:spPr>
          <a:xfrm>
            <a:off x="677334" y="1504335"/>
            <a:ext cx="8596668" cy="4537027"/>
          </a:xfrm>
        </p:spPr>
        <p:txBody>
          <a:bodyPr/>
          <a:lstStyle/>
          <a:p>
            <a:r>
              <a:rPr lang="en-US" dirty="0"/>
              <a:t>The United States Department of Labor published a notice of employee rights under the FFCRA that covered employers must post in a </a:t>
            </a:r>
            <a:r>
              <a:rPr lang="en-US" b="1" dirty="0"/>
              <a:t>conspicuous location</a:t>
            </a:r>
            <a:r>
              <a:rPr lang="en-US" dirty="0"/>
              <a:t> in their workplace.</a:t>
            </a:r>
          </a:p>
          <a:p>
            <a:r>
              <a:rPr lang="en-US" dirty="0"/>
              <a:t>Employers may email or mail this notice to employees or post it on an internal bulletin board or an external employee website.  </a:t>
            </a:r>
          </a:p>
          <a:p>
            <a:r>
              <a:rPr lang="en-US" dirty="0"/>
              <a:t>This notice must also be provided to new hires.</a:t>
            </a:r>
          </a:p>
          <a:p>
            <a:r>
              <a:rPr lang="en-US" dirty="0"/>
              <a:t>The notice does not need to be provided to recently laid off employees or to job applicants prior to hiring.</a:t>
            </a:r>
          </a:p>
        </p:txBody>
      </p:sp>
    </p:spTree>
    <p:extLst>
      <p:ext uri="{BB962C8B-B14F-4D97-AF65-F5344CB8AC3E}">
        <p14:creationId xmlns:p14="http://schemas.microsoft.com/office/powerpoint/2010/main" val="515034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3E0E8-8766-4ABF-89B1-753639C4FD83}"/>
              </a:ext>
            </a:extLst>
          </p:cNvPr>
          <p:cNvSpPr>
            <a:spLocks noGrp="1"/>
          </p:cNvSpPr>
          <p:nvPr>
            <p:ph type="title"/>
          </p:nvPr>
        </p:nvSpPr>
        <p:spPr>
          <a:xfrm>
            <a:off x="677334" y="609600"/>
            <a:ext cx="8596668" cy="658761"/>
          </a:xfrm>
        </p:spPr>
        <p:txBody>
          <a:bodyPr/>
          <a:lstStyle/>
          <a:p>
            <a:r>
              <a:rPr lang="en-US" dirty="0"/>
              <a:t>Tax Credits</a:t>
            </a:r>
          </a:p>
        </p:txBody>
      </p:sp>
      <p:sp>
        <p:nvSpPr>
          <p:cNvPr id="3" name="Content Placeholder 2">
            <a:extLst>
              <a:ext uri="{FF2B5EF4-FFF2-40B4-BE49-F238E27FC236}">
                <a16:creationId xmlns:a16="http://schemas.microsoft.com/office/drawing/2014/main" id="{38CDFB85-83FB-4474-9AC0-B49F5E1F3245}"/>
              </a:ext>
            </a:extLst>
          </p:cNvPr>
          <p:cNvSpPr>
            <a:spLocks noGrp="1"/>
          </p:cNvSpPr>
          <p:nvPr>
            <p:ph idx="1"/>
          </p:nvPr>
        </p:nvSpPr>
        <p:spPr>
          <a:xfrm>
            <a:off x="677334" y="1386349"/>
            <a:ext cx="8596668" cy="4655014"/>
          </a:xfrm>
        </p:spPr>
        <p:txBody>
          <a:bodyPr/>
          <a:lstStyle/>
          <a:p>
            <a:r>
              <a:rPr lang="en-US" dirty="0"/>
              <a:t>Employers are eligible to recover 100% of the costs of paid sick leave and childcare leave under the FFCRA as well as certain costs of maintaining health care coverage  by claiming tax credits.</a:t>
            </a:r>
          </a:p>
          <a:p>
            <a:r>
              <a:rPr lang="en-US" dirty="0"/>
              <a:t>Employers can claim tax credits and thereby retain federal income taxes, Social Security tax withholdings and Medicare tax withholdings in an amount equal to the cost of paid sick leave and childcare leave.  </a:t>
            </a:r>
          </a:p>
          <a:p>
            <a:r>
              <a:rPr lang="en-US" dirty="0"/>
              <a:t>If there are not sufficient payroll taxes to cover the cost of qualified sick and childcare paid leave, employers will be able file a request for an accelerated payment from the IRS.</a:t>
            </a:r>
          </a:p>
          <a:p>
            <a:r>
              <a:rPr lang="en-US" dirty="0"/>
              <a:t>Employers that claim these tax credits must obtain and maintain records and documentation related to each relevant leave taken by employees that they may need to make available to the IRS in order to substantiate their claims for tax credits.</a:t>
            </a:r>
          </a:p>
          <a:p>
            <a:pPr lvl="1"/>
            <a:r>
              <a:rPr lang="en-US" dirty="0"/>
              <a:t>Employers are tasked with obtaining specific information from a requesting employee prior to the start of the employee’s leave.</a:t>
            </a:r>
          </a:p>
        </p:txBody>
      </p:sp>
    </p:spTree>
    <p:extLst>
      <p:ext uri="{BB962C8B-B14F-4D97-AF65-F5344CB8AC3E}">
        <p14:creationId xmlns:p14="http://schemas.microsoft.com/office/powerpoint/2010/main" val="2572265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99A0B-67EF-4657-92D5-819B8BD8675B}"/>
              </a:ext>
            </a:extLst>
          </p:cNvPr>
          <p:cNvSpPr>
            <a:spLocks noGrp="1"/>
          </p:cNvSpPr>
          <p:nvPr>
            <p:ph type="title"/>
          </p:nvPr>
        </p:nvSpPr>
        <p:spPr/>
        <p:txBody>
          <a:bodyPr/>
          <a:lstStyle/>
          <a:p>
            <a:r>
              <a:rPr lang="en-US" dirty="0"/>
              <a:t>Laws Recently Enacted in Response to COVID-19	</a:t>
            </a:r>
          </a:p>
        </p:txBody>
      </p:sp>
      <p:sp>
        <p:nvSpPr>
          <p:cNvPr id="3" name="Content Placeholder 2">
            <a:extLst>
              <a:ext uri="{FF2B5EF4-FFF2-40B4-BE49-F238E27FC236}">
                <a16:creationId xmlns:a16="http://schemas.microsoft.com/office/drawing/2014/main" id="{22146EA2-FE26-48A2-BABA-7A8E918BD657}"/>
              </a:ext>
            </a:extLst>
          </p:cNvPr>
          <p:cNvSpPr>
            <a:spLocks noGrp="1"/>
          </p:cNvSpPr>
          <p:nvPr>
            <p:ph idx="1"/>
          </p:nvPr>
        </p:nvSpPr>
        <p:spPr/>
        <p:txBody>
          <a:bodyPr/>
          <a:lstStyle/>
          <a:p>
            <a:pPr>
              <a:buFont typeface="+mj-lt"/>
              <a:buAutoNum type="arabicPeriod"/>
            </a:pPr>
            <a:r>
              <a:rPr lang="en-US" sz="3200" dirty="0"/>
              <a:t>New York State’s COVID-19 Leave Law (“NYS COVID Leave”)</a:t>
            </a:r>
          </a:p>
          <a:p>
            <a:pPr>
              <a:buFont typeface="+mj-lt"/>
              <a:buAutoNum type="arabicPeriod"/>
            </a:pPr>
            <a:r>
              <a:rPr lang="en-US" sz="3200" dirty="0"/>
              <a:t>Federal Families First Coronavirus Response Act (“FFCRA”)</a:t>
            </a:r>
          </a:p>
          <a:p>
            <a:pPr>
              <a:buFont typeface="+mj-lt"/>
              <a:buAutoNum type="arabicPeriod"/>
            </a:pPr>
            <a:r>
              <a:rPr lang="en-US" sz="3200" dirty="0"/>
              <a:t>Coronavirus Aid, Relief, and Economic Security Act (“CARES Act”)</a:t>
            </a:r>
          </a:p>
          <a:p>
            <a:pPr>
              <a:buFont typeface="+mj-lt"/>
              <a:buAutoNum type="arabicPeriod"/>
            </a:pPr>
            <a:endParaRPr lang="en-US" dirty="0"/>
          </a:p>
        </p:txBody>
      </p:sp>
    </p:spTree>
    <p:extLst>
      <p:ext uri="{BB962C8B-B14F-4D97-AF65-F5344CB8AC3E}">
        <p14:creationId xmlns:p14="http://schemas.microsoft.com/office/powerpoint/2010/main" val="2769401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F10F9-2175-4978-BA3B-56775F0A8B91}"/>
              </a:ext>
            </a:extLst>
          </p:cNvPr>
          <p:cNvSpPr>
            <a:spLocks noGrp="1"/>
          </p:cNvSpPr>
          <p:nvPr>
            <p:ph type="title"/>
          </p:nvPr>
        </p:nvSpPr>
        <p:spPr>
          <a:xfrm>
            <a:off x="677334" y="609600"/>
            <a:ext cx="8596668" cy="614516"/>
          </a:xfrm>
        </p:spPr>
        <p:txBody>
          <a:bodyPr>
            <a:normAutofit fontScale="90000"/>
          </a:bodyPr>
          <a:lstStyle/>
          <a:p>
            <a:r>
              <a:rPr lang="en-US" dirty="0"/>
              <a:t>Employee Notice and Required Information</a:t>
            </a:r>
          </a:p>
        </p:txBody>
      </p:sp>
      <p:sp>
        <p:nvSpPr>
          <p:cNvPr id="3" name="Content Placeholder 2">
            <a:extLst>
              <a:ext uri="{FF2B5EF4-FFF2-40B4-BE49-F238E27FC236}">
                <a16:creationId xmlns:a16="http://schemas.microsoft.com/office/drawing/2014/main" id="{AABFD890-FE8B-49F2-95F3-3128890CF4C2}"/>
              </a:ext>
            </a:extLst>
          </p:cNvPr>
          <p:cNvSpPr>
            <a:spLocks noGrp="1"/>
          </p:cNvSpPr>
          <p:nvPr>
            <p:ph idx="1"/>
          </p:nvPr>
        </p:nvSpPr>
        <p:spPr>
          <a:xfrm>
            <a:off x="677334" y="1356851"/>
            <a:ext cx="8596668" cy="4684511"/>
          </a:xfrm>
        </p:spPr>
        <p:txBody>
          <a:bodyPr>
            <a:normAutofit lnSpcReduction="10000"/>
          </a:bodyPr>
          <a:lstStyle/>
          <a:p>
            <a:r>
              <a:rPr lang="en-US" dirty="0"/>
              <a:t>Employees are required to provide employers with notice of their need for leave as soon as practicable.</a:t>
            </a:r>
          </a:p>
          <a:p>
            <a:r>
              <a:rPr lang="en-US" dirty="0"/>
              <a:t>Employers must receive from a requesting employee a </a:t>
            </a:r>
            <a:r>
              <a:rPr lang="en-US" b="1" dirty="0"/>
              <a:t>written request</a:t>
            </a:r>
            <a:r>
              <a:rPr lang="en-US" dirty="0"/>
              <a:t> for such leave that includes the following:</a:t>
            </a:r>
          </a:p>
          <a:p>
            <a:pPr lvl="1"/>
            <a:r>
              <a:rPr lang="en-US" dirty="0"/>
              <a:t>The employee’s name,</a:t>
            </a:r>
          </a:p>
          <a:p>
            <a:pPr lvl="1"/>
            <a:r>
              <a:rPr lang="en-US" dirty="0"/>
              <a:t>The date or dates for which leave is requested,</a:t>
            </a:r>
          </a:p>
          <a:p>
            <a:pPr lvl="1"/>
            <a:r>
              <a:rPr lang="en-US" dirty="0"/>
              <a:t>A statement of the COVID-19 related reason the employee is requesting leave and written support for such reason, and;</a:t>
            </a:r>
          </a:p>
          <a:p>
            <a:pPr lvl="1"/>
            <a:r>
              <a:rPr lang="en-US" dirty="0"/>
              <a:t>A statement that the employee is unable to work, including telework, for such reason.</a:t>
            </a:r>
          </a:p>
          <a:p>
            <a:r>
              <a:rPr lang="en-US" dirty="0"/>
              <a:t>If an employee requests leave due to a quarantine or isolation order the employee must also provide the following:</a:t>
            </a:r>
          </a:p>
          <a:p>
            <a:pPr lvl="1"/>
            <a:r>
              <a:rPr lang="en-US" dirty="0"/>
              <a:t>The name of the governmental entity ordering quarantine or the name of the healthcare professional advising self-quarantine; and,</a:t>
            </a:r>
          </a:p>
          <a:p>
            <a:pPr lvl="1"/>
            <a:r>
              <a:rPr lang="en-US" dirty="0"/>
              <a:t>If the person subject to quarantine is not the employee, that person’s name and relation to the employee. </a:t>
            </a:r>
          </a:p>
        </p:txBody>
      </p:sp>
    </p:spTree>
    <p:extLst>
      <p:ext uri="{BB962C8B-B14F-4D97-AF65-F5344CB8AC3E}">
        <p14:creationId xmlns:p14="http://schemas.microsoft.com/office/powerpoint/2010/main" val="1108614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441227-A743-441E-81DE-55385F99120F}"/>
              </a:ext>
            </a:extLst>
          </p:cNvPr>
          <p:cNvSpPr>
            <a:spLocks noGrp="1"/>
          </p:cNvSpPr>
          <p:nvPr>
            <p:ph idx="1"/>
          </p:nvPr>
        </p:nvSpPr>
        <p:spPr>
          <a:xfrm>
            <a:off x="677334" y="738909"/>
            <a:ext cx="8596668" cy="5302453"/>
          </a:xfrm>
        </p:spPr>
        <p:txBody>
          <a:bodyPr/>
          <a:lstStyle/>
          <a:p>
            <a:r>
              <a:rPr lang="en-US" dirty="0"/>
              <a:t>If employee’s request leave on the basis of a school closing or the unavailability of a childcare provider, they must also provide employers with the following information:</a:t>
            </a:r>
          </a:p>
          <a:p>
            <a:pPr lvl="1"/>
            <a:r>
              <a:rPr lang="en-US" dirty="0"/>
              <a:t>The name and age of the child (or children) to be cared for;</a:t>
            </a:r>
          </a:p>
          <a:p>
            <a:pPr lvl="1"/>
            <a:r>
              <a:rPr lang="en-US" dirty="0"/>
              <a:t>The name of the school that has closed or the place of care that is unavailable;</a:t>
            </a:r>
          </a:p>
          <a:p>
            <a:pPr lvl="1"/>
            <a:r>
              <a:rPr lang="en-US" dirty="0"/>
              <a:t>A representation that no other person will be providing care for the child during the period for which the employee is receiving family medical leave; and,</a:t>
            </a:r>
          </a:p>
          <a:p>
            <a:pPr lvl="1"/>
            <a:r>
              <a:rPr lang="en-US" dirty="0"/>
              <a:t>A statement that special circumstances exist requiring the employee to provide care for a child who is older than fourteen years during daylight hours.</a:t>
            </a:r>
          </a:p>
          <a:p>
            <a:r>
              <a:rPr lang="en-US" dirty="0"/>
              <a:t>Employers must also retain documentation to show how the employer determined the amount of sick and family leave wages paid to the employee and documentation to show how the employer determined the amount of qualified health plan expenses that the employer allocated to wages.</a:t>
            </a:r>
          </a:p>
          <a:p>
            <a:r>
              <a:rPr lang="en-US" dirty="0"/>
              <a:t>Employers must retain all of these documents and information for at least four years.</a:t>
            </a:r>
          </a:p>
        </p:txBody>
      </p:sp>
    </p:spTree>
    <p:extLst>
      <p:ext uri="{BB962C8B-B14F-4D97-AF65-F5344CB8AC3E}">
        <p14:creationId xmlns:p14="http://schemas.microsoft.com/office/powerpoint/2010/main" val="18527609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113DC-7665-4950-9219-991C897C4D1C}"/>
              </a:ext>
            </a:extLst>
          </p:cNvPr>
          <p:cNvSpPr>
            <a:spLocks noGrp="1"/>
          </p:cNvSpPr>
          <p:nvPr>
            <p:ph type="title"/>
          </p:nvPr>
        </p:nvSpPr>
        <p:spPr>
          <a:xfrm>
            <a:off x="677334" y="609600"/>
            <a:ext cx="8596668" cy="618836"/>
          </a:xfrm>
        </p:spPr>
        <p:txBody>
          <a:bodyPr>
            <a:normAutofit fontScale="90000"/>
          </a:bodyPr>
          <a:lstStyle/>
          <a:p>
            <a:r>
              <a:rPr lang="en-US" dirty="0"/>
              <a:t>Frequently Asked Questions</a:t>
            </a:r>
          </a:p>
        </p:txBody>
      </p:sp>
      <p:sp>
        <p:nvSpPr>
          <p:cNvPr id="3" name="Content Placeholder 2">
            <a:extLst>
              <a:ext uri="{FF2B5EF4-FFF2-40B4-BE49-F238E27FC236}">
                <a16:creationId xmlns:a16="http://schemas.microsoft.com/office/drawing/2014/main" id="{AB3DC981-EE57-47DF-B01E-699C64BA7A55}"/>
              </a:ext>
            </a:extLst>
          </p:cNvPr>
          <p:cNvSpPr>
            <a:spLocks noGrp="1"/>
          </p:cNvSpPr>
          <p:nvPr>
            <p:ph idx="1"/>
          </p:nvPr>
        </p:nvSpPr>
        <p:spPr>
          <a:xfrm>
            <a:off x="677334" y="1320801"/>
            <a:ext cx="8596668" cy="4720562"/>
          </a:xfrm>
        </p:spPr>
        <p:txBody>
          <a:bodyPr>
            <a:normAutofit fontScale="92500" lnSpcReduction="20000"/>
          </a:bodyPr>
          <a:lstStyle/>
          <a:p>
            <a:r>
              <a:rPr lang="en-US" sz="2000" u="sng" dirty="0"/>
              <a:t>Are employees who are on layoff or furlough entitled to this leave?</a:t>
            </a:r>
          </a:p>
          <a:p>
            <a:pPr lvl="1"/>
            <a:r>
              <a:rPr lang="en-US" sz="1800" dirty="0"/>
              <a:t>No.  This leave is only for those employees who can work but for a qualifying reason. </a:t>
            </a:r>
          </a:p>
          <a:p>
            <a:r>
              <a:rPr lang="en-US" sz="2000" u="sng" dirty="0"/>
              <a:t>How do employers know whether they have more than 500 employees?</a:t>
            </a:r>
          </a:p>
          <a:p>
            <a:pPr lvl="1"/>
            <a:r>
              <a:rPr lang="en-US" sz="1800" dirty="0"/>
              <a:t>Employers should utilize FMLA’s “integrated employer test” to determine whether it has over 500 employees and is subject to the FFCRA.  Employers who have been considered integrated employers previously under the FMLA would continue to be integrated employers under the FFCRA.</a:t>
            </a:r>
          </a:p>
          <a:p>
            <a:r>
              <a:rPr lang="en-US" sz="2000" u="sng" dirty="0"/>
              <a:t>Are employees able to use paid sick leave intermittently?</a:t>
            </a:r>
          </a:p>
          <a:p>
            <a:pPr lvl="1"/>
            <a:r>
              <a:rPr lang="en-US" sz="1800" dirty="0"/>
              <a:t>Employees can use paid sick leave intermittently if they are able to work remotely and the request is agreed to by the employer.  If they cannot work remotely, leave must be taken in full day increments, except for when the leave is taken to care for a child who is home from school.  </a:t>
            </a:r>
          </a:p>
          <a:p>
            <a:r>
              <a:rPr lang="en-US" sz="2000" u="sng" dirty="0"/>
              <a:t>Are employees able to use the public health emergency FMLA leave intermittently?</a:t>
            </a:r>
          </a:p>
          <a:p>
            <a:pPr lvl="1"/>
            <a:r>
              <a:rPr lang="en-US" sz="1800" dirty="0"/>
              <a:t>Employees can use public healthy emergency FMLA leave intermittently upon an agreement with the employer.</a:t>
            </a:r>
          </a:p>
          <a:p>
            <a:endParaRPr lang="en-US" dirty="0"/>
          </a:p>
        </p:txBody>
      </p:sp>
    </p:spTree>
    <p:extLst>
      <p:ext uri="{BB962C8B-B14F-4D97-AF65-F5344CB8AC3E}">
        <p14:creationId xmlns:p14="http://schemas.microsoft.com/office/powerpoint/2010/main" val="18015404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C18C5C-16CC-4CCD-9EC3-72776ED25E25}"/>
              </a:ext>
            </a:extLst>
          </p:cNvPr>
          <p:cNvSpPr>
            <a:spLocks noGrp="1"/>
          </p:cNvSpPr>
          <p:nvPr>
            <p:ph idx="1"/>
          </p:nvPr>
        </p:nvSpPr>
        <p:spPr>
          <a:xfrm>
            <a:off x="677334" y="766618"/>
            <a:ext cx="9022720" cy="5535327"/>
          </a:xfrm>
        </p:spPr>
        <p:txBody>
          <a:bodyPr>
            <a:normAutofit/>
          </a:bodyPr>
          <a:lstStyle/>
          <a:p>
            <a:r>
              <a:rPr lang="en-US" u="sng" dirty="0"/>
              <a:t>Does the FFCRA amend any provision or regulation of the FMLA?</a:t>
            </a:r>
          </a:p>
          <a:p>
            <a:pPr lvl="1"/>
            <a:r>
              <a:rPr lang="en-US" dirty="0"/>
              <a:t>No, the traditional rules and regulations still apply to all other circumstances of FMLA leave.</a:t>
            </a:r>
          </a:p>
          <a:p>
            <a:r>
              <a:rPr lang="en-US" u="sng" dirty="0"/>
              <a:t>Can employees take unpaid FMLA leave for COVID-19?</a:t>
            </a:r>
          </a:p>
          <a:p>
            <a:pPr lvl="1"/>
            <a:r>
              <a:rPr lang="en-US" dirty="0"/>
              <a:t>Employees may take unpaid FMLA leave if their medical condition for COVID-19 related reasons rises to the level of a serious health condition.  If that occurs, employees must continue to provide medical certifications under the FMLA if required by the employer.</a:t>
            </a:r>
          </a:p>
          <a:p>
            <a:r>
              <a:rPr lang="en-US" u="sng" dirty="0"/>
              <a:t>Are employees allowed to carryover or request a pay out of any unused sick leave?</a:t>
            </a:r>
          </a:p>
          <a:p>
            <a:pPr lvl="1"/>
            <a:r>
              <a:rPr lang="en-US" dirty="0"/>
              <a:t>No, the FFCRA expires on December 31, 2020 and any unused sick leave would terminate. </a:t>
            </a:r>
          </a:p>
          <a:p>
            <a:r>
              <a:rPr lang="en-US" u="sng" dirty="0"/>
              <a:t>Can employees use the leaves provided for by both the FFCRA and NYS COVID leave law?</a:t>
            </a:r>
          </a:p>
          <a:p>
            <a:pPr lvl="1"/>
            <a:r>
              <a:rPr lang="en-US" dirty="0"/>
              <a:t>Employees who are eligible for leave under both the FFCRA and NYS COVID leave law at the same time cannot “double-dip.”  The leaves would run concurrently and the employee would receive whichever benefits are more generous.  An employee may be eligible for both leaves if the employee is initially only eligible for one type of leave but is later eligible for the other.  </a:t>
            </a:r>
          </a:p>
          <a:p>
            <a:r>
              <a:rPr lang="en-US" u="sng" dirty="0"/>
              <a:t>Are employees entitled to continue FFCRA benefits if an employer closes while the employees are receiving the benefits?</a:t>
            </a:r>
          </a:p>
          <a:p>
            <a:pPr lvl="1"/>
            <a:r>
              <a:rPr lang="en-US" dirty="0"/>
              <a:t>No, but the employer must pay such benefits up to the date of closure.</a:t>
            </a:r>
          </a:p>
        </p:txBody>
      </p:sp>
    </p:spTree>
    <p:extLst>
      <p:ext uri="{BB962C8B-B14F-4D97-AF65-F5344CB8AC3E}">
        <p14:creationId xmlns:p14="http://schemas.microsoft.com/office/powerpoint/2010/main" val="1429688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587359-4F81-4F3A-A205-9C931EFCFA0C}"/>
              </a:ext>
            </a:extLst>
          </p:cNvPr>
          <p:cNvSpPr>
            <a:spLocks noGrp="1"/>
          </p:cNvSpPr>
          <p:nvPr>
            <p:ph idx="1"/>
          </p:nvPr>
        </p:nvSpPr>
        <p:spPr>
          <a:xfrm>
            <a:off x="677333" y="692331"/>
            <a:ext cx="9511695" cy="5682343"/>
          </a:xfrm>
        </p:spPr>
        <p:txBody>
          <a:bodyPr>
            <a:normAutofit/>
          </a:bodyPr>
          <a:lstStyle/>
          <a:p>
            <a:r>
              <a:rPr lang="en-US" u="sng" dirty="0"/>
              <a:t>Can employers require employees to use other accrued paid leave while using emergency FMLA leave?</a:t>
            </a:r>
          </a:p>
          <a:p>
            <a:pPr lvl="1"/>
            <a:r>
              <a:rPr lang="en-US" dirty="0"/>
              <a:t>Employees cannot be required to use NYC ESSTA concurrently with FFCRA.</a:t>
            </a:r>
          </a:p>
          <a:p>
            <a:pPr lvl="1"/>
            <a:r>
              <a:rPr lang="en-US" dirty="0"/>
              <a:t>However, after the first two (2) weeks of emergency FMLA leave employers may require their employees to take existing paid leave (i.e. vacation) at the same time as the remaining ten (10) weeks of emergency FMLA leave in accordance with an the employers’ ordinary FMLA policy.  </a:t>
            </a:r>
          </a:p>
          <a:p>
            <a:pPr lvl="2"/>
            <a:r>
              <a:rPr lang="en-US" dirty="0"/>
              <a:t>If employers choose to do so, employees must be paid the full amount there are entitled to under the employers’ existing paid leave policy.  Following the exhaustion of the accrued paid leave, employers must pay employees in accordance with the FFCRA.</a:t>
            </a:r>
          </a:p>
          <a:p>
            <a:pPr lvl="1"/>
            <a:r>
              <a:rPr lang="en-US" dirty="0"/>
              <a:t>Employees may choose to use FFCRA paid sick leave or other accrued paid leave for the first two weeks of unpaid emergency FMLA leave, but not both.  </a:t>
            </a:r>
          </a:p>
          <a:p>
            <a:r>
              <a:rPr lang="en-US" u="sng" dirty="0"/>
              <a:t>May employees take emergency FMLA if they have already taken FMLA for other qualifying reasons?</a:t>
            </a:r>
          </a:p>
          <a:p>
            <a:pPr lvl="1"/>
            <a:r>
              <a:rPr lang="en-US" dirty="0"/>
              <a:t>Employees are entitled to 12 weeks of FMLA leave total within a 12-month period.  If an employee has taken leave for a pre-existing FMLA reason that time is deducted from how much leave they can take under the emergency FMLA.  </a:t>
            </a:r>
          </a:p>
          <a:p>
            <a:pPr lvl="1"/>
            <a:r>
              <a:rPr lang="en-US" dirty="0"/>
              <a:t>Entitlement to paid sick leave under the FFCRA is not affected by how much leave someone has taken under FMLA and the use of such leave does not count toward the 12 weeks of FMLA leave.</a:t>
            </a:r>
          </a:p>
        </p:txBody>
      </p:sp>
    </p:spTree>
    <p:extLst>
      <p:ext uri="{BB962C8B-B14F-4D97-AF65-F5344CB8AC3E}">
        <p14:creationId xmlns:p14="http://schemas.microsoft.com/office/powerpoint/2010/main" val="1757779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8C82BE-25AF-4166-8F73-5A405C53E5F2}"/>
              </a:ext>
            </a:extLst>
          </p:cNvPr>
          <p:cNvSpPr>
            <a:spLocks noGrp="1"/>
          </p:cNvSpPr>
          <p:nvPr>
            <p:ph idx="1"/>
          </p:nvPr>
        </p:nvSpPr>
        <p:spPr>
          <a:xfrm>
            <a:off x="677334" y="757647"/>
            <a:ext cx="8596668" cy="5283716"/>
          </a:xfrm>
        </p:spPr>
        <p:txBody>
          <a:bodyPr/>
          <a:lstStyle/>
          <a:p>
            <a:r>
              <a:rPr lang="en-US" u="sng" dirty="0"/>
              <a:t>Can employees on an employer-approved leave of absence take paid sick leave or emergency FMLA leave?</a:t>
            </a:r>
            <a:endParaRPr lang="en-US" dirty="0"/>
          </a:p>
          <a:p>
            <a:pPr lvl="1"/>
            <a:r>
              <a:rPr lang="en-US" dirty="0"/>
              <a:t>If the leave of absence is voluntary employees must end their leave of absence and began taking paid sick leave or emergency FMLA leave for a qualifying reason.  Employees cannot take the paid leave if the leave of absence is mandatory because it is the leave of absence, not a qualifying reason, that prevents the employee from being able to work. </a:t>
            </a:r>
          </a:p>
          <a:p>
            <a:r>
              <a:rPr lang="en-US" u="sng" dirty="0"/>
              <a:t>Do federal, state, or local quarantine or isolation orders include shelter-in-place or stay-at-home orders issued by federal, state or local governments?</a:t>
            </a:r>
          </a:p>
          <a:p>
            <a:pPr lvl="1"/>
            <a:r>
              <a:rPr lang="en-US" dirty="0"/>
              <a:t>Yes.  But, to be eligible for leave being subject to the order must be the reason an employee is unable to perform work, remotely or otherwise.  Employee are not eligible for paid leave if the employer does not have work for the employee to perform as a result of the order or for other reasons.</a:t>
            </a:r>
          </a:p>
          <a:p>
            <a:r>
              <a:rPr lang="en-US" u="sng" dirty="0"/>
              <a:t>Are smaller employers exempt from these leave requirements?</a:t>
            </a:r>
            <a:endParaRPr lang="en-US" dirty="0"/>
          </a:p>
          <a:p>
            <a:pPr lvl="1"/>
            <a:r>
              <a:rPr lang="en-US" dirty="0"/>
              <a:t>Employers with less than 50 employees may qualify for an exemption from the requirement to provide sick and FMLA leave due to school closing or child care unavailability if the leave requirements would jeopardize the viability of the business as a going concern.</a:t>
            </a:r>
          </a:p>
        </p:txBody>
      </p:sp>
    </p:spTree>
    <p:extLst>
      <p:ext uri="{BB962C8B-B14F-4D97-AF65-F5344CB8AC3E}">
        <p14:creationId xmlns:p14="http://schemas.microsoft.com/office/powerpoint/2010/main" val="15229588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19A86-E402-40E5-A04B-921C8868F511}"/>
              </a:ext>
            </a:extLst>
          </p:cNvPr>
          <p:cNvSpPr>
            <a:spLocks noGrp="1"/>
          </p:cNvSpPr>
          <p:nvPr>
            <p:ph type="title"/>
          </p:nvPr>
        </p:nvSpPr>
        <p:spPr>
          <a:xfrm>
            <a:off x="677334" y="609600"/>
            <a:ext cx="8596668" cy="729673"/>
          </a:xfrm>
        </p:spPr>
        <p:txBody>
          <a:bodyPr/>
          <a:lstStyle/>
          <a:p>
            <a:r>
              <a:rPr lang="en-US" dirty="0"/>
              <a:t>Consideration of Other Laws</a:t>
            </a:r>
          </a:p>
        </p:txBody>
      </p:sp>
      <p:sp>
        <p:nvSpPr>
          <p:cNvPr id="3" name="Content Placeholder 2">
            <a:extLst>
              <a:ext uri="{FF2B5EF4-FFF2-40B4-BE49-F238E27FC236}">
                <a16:creationId xmlns:a16="http://schemas.microsoft.com/office/drawing/2014/main" id="{A3DA4057-9556-4B28-8794-CCB2E02F6DB7}"/>
              </a:ext>
            </a:extLst>
          </p:cNvPr>
          <p:cNvSpPr>
            <a:spLocks noGrp="1"/>
          </p:cNvSpPr>
          <p:nvPr>
            <p:ph idx="1"/>
          </p:nvPr>
        </p:nvSpPr>
        <p:spPr>
          <a:xfrm>
            <a:off x="677334" y="1496291"/>
            <a:ext cx="9015306" cy="4891446"/>
          </a:xfrm>
        </p:spPr>
        <p:txBody>
          <a:bodyPr>
            <a:normAutofit lnSpcReduction="10000"/>
          </a:bodyPr>
          <a:lstStyle/>
          <a:p>
            <a:r>
              <a:rPr lang="en-US" sz="2000" b="1" dirty="0"/>
              <a:t>NYC ESSTA</a:t>
            </a:r>
            <a:endParaRPr lang="en-US" sz="2000" dirty="0"/>
          </a:p>
          <a:p>
            <a:pPr lvl="1"/>
            <a:r>
              <a:rPr lang="en-US" sz="1800" dirty="0"/>
              <a:t>New York City has not enacted any new leave requirements directly related to COVID-19.  </a:t>
            </a:r>
          </a:p>
          <a:p>
            <a:pPr lvl="1"/>
            <a:r>
              <a:rPr lang="en-US" sz="1800" dirty="0"/>
              <a:t>However, the FFCRA and NYS COVID leave are in </a:t>
            </a:r>
            <a:r>
              <a:rPr lang="en-US" sz="1800" b="1" dirty="0"/>
              <a:t>addition</a:t>
            </a:r>
            <a:r>
              <a:rPr lang="en-US" sz="1800" dirty="0"/>
              <a:t> to other types of accrued leave, including the paid leave provided by NYC ESSTA.  Employees affected by COVID-19 may still be entitled to such paid leave in accordance with the ordinary qualifying reasons under the NYC ESSTA.</a:t>
            </a:r>
          </a:p>
          <a:p>
            <a:pPr lvl="1"/>
            <a:r>
              <a:rPr lang="en-US" sz="1800" dirty="0"/>
              <a:t>Employees cannot be required to use NYC ESSTA concurrently with FFCRA and NYS COVID leave, even if all three are applicable.  </a:t>
            </a:r>
          </a:p>
          <a:p>
            <a:r>
              <a:rPr lang="en-US" sz="2000" b="1" dirty="0"/>
              <a:t>NYS PFL</a:t>
            </a:r>
            <a:endParaRPr lang="en-US" sz="2000" dirty="0"/>
          </a:p>
          <a:p>
            <a:pPr lvl="1"/>
            <a:r>
              <a:rPr lang="en-US" sz="1800" dirty="0"/>
              <a:t>Employees are still eligible for NYS PFL benefits to care for a close family member with a serious health condition, but cannot exceed ten (10) total weeks of PFL benefits.</a:t>
            </a:r>
          </a:p>
          <a:p>
            <a:pPr lvl="1"/>
            <a:r>
              <a:rPr lang="en-US" sz="1800" dirty="0"/>
              <a:t>NYS has amended the definition of “serious health condition” to include a family member’s diagnosis of COVID-19.</a:t>
            </a:r>
          </a:p>
          <a:p>
            <a:pPr lvl="2"/>
            <a:r>
              <a:rPr lang="en-US" sz="1600" dirty="0"/>
              <a:t>As of now, this amendment is effective through June 24, 2020.</a:t>
            </a:r>
          </a:p>
          <a:p>
            <a:pPr marL="0" indent="0">
              <a:buNone/>
            </a:pPr>
            <a:endParaRPr lang="en-US" dirty="0"/>
          </a:p>
          <a:p>
            <a:pPr lvl="1"/>
            <a:endParaRPr lang="en-US" dirty="0"/>
          </a:p>
        </p:txBody>
      </p:sp>
    </p:spTree>
    <p:extLst>
      <p:ext uri="{BB962C8B-B14F-4D97-AF65-F5344CB8AC3E}">
        <p14:creationId xmlns:p14="http://schemas.microsoft.com/office/powerpoint/2010/main" val="3770703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19CC99-5A97-4450-8871-379554CA02CD}"/>
              </a:ext>
            </a:extLst>
          </p:cNvPr>
          <p:cNvSpPr>
            <a:spLocks noGrp="1"/>
          </p:cNvSpPr>
          <p:nvPr>
            <p:ph idx="1"/>
          </p:nvPr>
        </p:nvSpPr>
        <p:spPr>
          <a:xfrm>
            <a:off x="677334" y="655783"/>
            <a:ext cx="8596668" cy="5367107"/>
          </a:xfrm>
        </p:spPr>
        <p:txBody>
          <a:bodyPr>
            <a:normAutofit fontScale="92500" lnSpcReduction="10000"/>
          </a:bodyPr>
          <a:lstStyle/>
          <a:p>
            <a:r>
              <a:rPr lang="en-US" sz="2000" b="1" dirty="0"/>
              <a:t>Americans with Disabilities Act (“ADA”)</a:t>
            </a:r>
            <a:endParaRPr lang="en-US" sz="2000" dirty="0"/>
          </a:p>
          <a:p>
            <a:pPr lvl="1"/>
            <a:r>
              <a:rPr lang="en-US" sz="1800" dirty="0"/>
              <a:t>According to EEOC guidance, an employee who is diagnosed with COVID-19 may be entitled to reasonable accommodation under the ADA if the employee is exhibiting severe symptoms or if the illness exacerbates the employee’s other health conditions or disabilities.  </a:t>
            </a:r>
          </a:p>
          <a:p>
            <a:r>
              <a:rPr lang="en-US" sz="2000" b="1" dirty="0"/>
              <a:t>New York State Disability </a:t>
            </a:r>
          </a:p>
          <a:p>
            <a:pPr lvl="1"/>
            <a:r>
              <a:rPr lang="en-US" sz="1800" dirty="0"/>
              <a:t>Employees who have contracted COVID-19 may be eligible for New York State disability benefits even if they are not under an order of quarantine or isolation that would entitle them to benefits under the NYS COVID leave law.</a:t>
            </a:r>
          </a:p>
          <a:p>
            <a:r>
              <a:rPr lang="en-US" sz="2000" b="1" dirty="0"/>
              <a:t>New York State Human Rights Law (“NYSHRL”)</a:t>
            </a:r>
          </a:p>
          <a:p>
            <a:pPr lvl="1"/>
            <a:r>
              <a:rPr lang="en-US" sz="1800" dirty="0"/>
              <a:t>The NYSHRL prohibits the discrimination against individuals on the basis of any perceived connection between the employee’s race, national origin, or disability and COVID-19.   Individuals who feel that they were subject to such discrimination may submit a complaint with the NYS Division of Human Rights.</a:t>
            </a:r>
          </a:p>
          <a:p>
            <a:pPr lvl="1"/>
            <a:r>
              <a:rPr lang="en-US" sz="1800" dirty="0"/>
              <a:t>The State Division of Human Rights published a fact sheet outlining instances of discrimination: </a:t>
            </a:r>
            <a:r>
              <a:rPr lang="en-US" sz="1800" dirty="0">
                <a:hlinkClick r:id="rId2"/>
              </a:rPr>
              <a:t>https://dhr.ny.gov/sites/default/files/pdf/postings/DHR_COVID19_DiscriminationHandout_032420.pdf</a:t>
            </a:r>
            <a:endParaRPr lang="en-US" sz="1800" dirty="0"/>
          </a:p>
          <a:p>
            <a:endParaRPr lang="en-US" dirty="0"/>
          </a:p>
        </p:txBody>
      </p:sp>
    </p:spTree>
    <p:extLst>
      <p:ext uri="{BB962C8B-B14F-4D97-AF65-F5344CB8AC3E}">
        <p14:creationId xmlns:p14="http://schemas.microsoft.com/office/powerpoint/2010/main" val="15624488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0BBA7B-CD4F-400D-802F-A9EFCD5CC65F}"/>
              </a:ext>
            </a:extLst>
          </p:cNvPr>
          <p:cNvSpPr>
            <a:spLocks noGrp="1"/>
          </p:cNvSpPr>
          <p:nvPr>
            <p:ph idx="1"/>
          </p:nvPr>
        </p:nvSpPr>
        <p:spPr>
          <a:xfrm>
            <a:off x="677334" y="434109"/>
            <a:ext cx="8596668" cy="5607253"/>
          </a:xfrm>
        </p:spPr>
        <p:txBody>
          <a:bodyPr/>
          <a:lstStyle/>
          <a:p>
            <a:r>
              <a:rPr lang="en-US" sz="2000" b="1" dirty="0"/>
              <a:t>New York City Human Rights Law (“NYCHRL”)</a:t>
            </a:r>
            <a:endParaRPr lang="en-US" sz="2000" dirty="0"/>
          </a:p>
          <a:p>
            <a:pPr lvl="1"/>
            <a:r>
              <a:rPr lang="en-US" sz="1800" dirty="0"/>
              <a:t>The NYCHRL prohibits harassment and discrimination against individuals on the basis on “fears or stigma” of COVID-19.  </a:t>
            </a:r>
          </a:p>
          <a:p>
            <a:pPr lvl="1"/>
            <a:r>
              <a:rPr lang="en-US" sz="1800" dirty="0"/>
              <a:t>Infection with COVID-19 will qualify as a disability under the NYCHRL, in accordance with EEOC guidance.  </a:t>
            </a:r>
          </a:p>
          <a:p>
            <a:pPr lvl="1"/>
            <a:r>
              <a:rPr lang="en-US" sz="1800" dirty="0"/>
              <a:t>Employers are obligated to accommodate people who have contracted, are suspected of having been exposed to, or are recovering COVID-19, unless doing so poses an undue hardship. </a:t>
            </a:r>
          </a:p>
          <a:p>
            <a:pPr lvl="2"/>
            <a:r>
              <a:rPr lang="en-US" sz="1600" dirty="0"/>
              <a:t> Employers may be required to provide reasonable accommodation to employees who are pregnant or who have underlying conditions that may be exacerbated or complicated from exposure to COVID-19.  </a:t>
            </a:r>
          </a:p>
          <a:p>
            <a:pPr lvl="2"/>
            <a:r>
              <a:rPr lang="en-US" sz="1600" dirty="0"/>
              <a:t>Examples of accommodations would be allowing them to work remotely, change in schedules, or providing protective equipment.</a:t>
            </a:r>
          </a:p>
          <a:p>
            <a:pPr lvl="1"/>
            <a:r>
              <a:rPr lang="en-US" sz="1800" dirty="0"/>
              <a:t>Employers should not request medical notes to confirm disability related to COVID-19 or to support a need for an accommodation, due to the strain such requests can place on the health care system</a:t>
            </a:r>
            <a:r>
              <a:rPr lang="en-US" dirty="0"/>
              <a:t>.</a:t>
            </a:r>
          </a:p>
          <a:p>
            <a:pPr marL="914400" lvl="2" indent="0">
              <a:buNone/>
            </a:pPr>
            <a:endParaRPr lang="en-US" dirty="0"/>
          </a:p>
        </p:txBody>
      </p:sp>
    </p:spTree>
    <p:extLst>
      <p:ext uri="{BB962C8B-B14F-4D97-AF65-F5344CB8AC3E}">
        <p14:creationId xmlns:p14="http://schemas.microsoft.com/office/powerpoint/2010/main" val="23196248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63F88D-7FCE-4A02-96CB-35E134F7565E}"/>
              </a:ext>
            </a:extLst>
          </p:cNvPr>
          <p:cNvSpPr>
            <a:spLocks noGrp="1"/>
          </p:cNvSpPr>
          <p:nvPr>
            <p:ph idx="1"/>
          </p:nvPr>
        </p:nvSpPr>
        <p:spPr>
          <a:xfrm>
            <a:off x="677334" y="628073"/>
            <a:ext cx="8596668" cy="5948218"/>
          </a:xfrm>
        </p:spPr>
        <p:txBody>
          <a:bodyPr>
            <a:normAutofit lnSpcReduction="10000"/>
          </a:bodyPr>
          <a:lstStyle/>
          <a:p>
            <a:r>
              <a:rPr lang="en-US" sz="2000" b="1" dirty="0"/>
              <a:t>New York State Workers’ Compensation Law (“WCL”)</a:t>
            </a:r>
          </a:p>
          <a:p>
            <a:pPr lvl="1"/>
            <a:r>
              <a:rPr lang="en-US" sz="1800" dirty="0"/>
              <a:t>Employees who are merely exposed to COVID-19 or are under quarantine due to it would not automatically qualify for workers’ compensation benefits, although they may qualify for disability benefits.</a:t>
            </a:r>
          </a:p>
          <a:p>
            <a:pPr lvl="1"/>
            <a:r>
              <a:rPr lang="en-US" sz="1800" dirty="0"/>
              <a:t>Employees may be able to receive workers’ compensation benefits if there is evidence showing that the contraction of the virus was work-related.  </a:t>
            </a:r>
          </a:p>
          <a:p>
            <a:r>
              <a:rPr lang="en-US" sz="2000" b="1" dirty="0"/>
              <a:t>Occupational Safety and Health Administration (“OSHA”) Regulations</a:t>
            </a:r>
          </a:p>
          <a:p>
            <a:pPr lvl="1"/>
            <a:r>
              <a:rPr lang="en-US" sz="1800" dirty="0"/>
              <a:t>OSHA requirements apply to prevent occupational exposure to COVID-19.   Employers must ensure that they are abiding by the following when applicable:</a:t>
            </a:r>
          </a:p>
          <a:p>
            <a:pPr lvl="2"/>
            <a:r>
              <a:rPr lang="en-US" sz="1600" dirty="0"/>
              <a:t>OSHA Personal Protective Equipment standards, </a:t>
            </a:r>
          </a:p>
          <a:p>
            <a:pPr lvl="2"/>
            <a:r>
              <a:rPr lang="en-US" sz="1600" dirty="0"/>
              <a:t>General duty to provide employment and a workplace that are free from recognized hazards, </a:t>
            </a:r>
          </a:p>
          <a:p>
            <a:pPr lvl="2"/>
            <a:r>
              <a:rPr lang="en-US" sz="1600" dirty="0"/>
              <a:t>Bloodborne Pathogen standards, and; </a:t>
            </a:r>
          </a:p>
          <a:p>
            <a:pPr lvl="2"/>
            <a:r>
              <a:rPr lang="en-US" sz="1600" dirty="0"/>
              <a:t>Recording and reporting occupational injuries and illnesses standards.</a:t>
            </a:r>
          </a:p>
          <a:p>
            <a:pPr lvl="1"/>
            <a:r>
              <a:rPr lang="en-US" sz="1800" dirty="0"/>
              <a:t>OSHA has released Guidance on preparing workplaces for COVID-19 (</a:t>
            </a:r>
            <a:r>
              <a:rPr lang="en-US" sz="1800" dirty="0">
                <a:hlinkClick r:id="rId2"/>
              </a:rPr>
              <a:t>https://www.osha.gov/Publications/OSHA3990.pdf</a:t>
            </a:r>
            <a:r>
              <a:rPr lang="en-US" sz="1800" dirty="0"/>
              <a:t>) and Enforcement Guidance for recording cases of COVID-19 in the workplace (</a:t>
            </a:r>
            <a:r>
              <a:rPr lang="en-US" sz="1800" dirty="0">
                <a:hlinkClick r:id="rId3"/>
              </a:rPr>
              <a:t>https://www.osha.gov/memos/2020-04-10/enforcement-guidance-recording-cases-coronavirus-disease-2019-covid-19</a:t>
            </a:r>
            <a:r>
              <a:rPr lang="en-US" sz="1800" dirty="0"/>
              <a:t>).</a:t>
            </a:r>
          </a:p>
          <a:p>
            <a:pPr lvl="2"/>
            <a:endParaRPr lang="en-US" dirty="0"/>
          </a:p>
        </p:txBody>
      </p:sp>
    </p:spTree>
    <p:extLst>
      <p:ext uri="{BB962C8B-B14F-4D97-AF65-F5344CB8AC3E}">
        <p14:creationId xmlns:p14="http://schemas.microsoft.com/office/powerpoint/2010/main" val="1038318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D0303-3C05-4ED7-8788-99A0C7A8D60E}"/>
              </a:ext>
            </a:extLst>
          </p:cNvPr>
          <p:cNvSpPr>
            <a:spLocks noGrp="1"/>
          </p:cNvSpPr>
          <p:nvPr>
            <p:ph type="title"/>
          </p:nvPr>
        </p:nvSpPr>
        <p:spPr/>
        <p:txBody>
          <a:bodyPr/>
          <a:lstStyle/>
          <a:p>
            <a:r>
              <a:rPr lang="en-US" dirty="0"/>
              <a:t>Other Laws and Guidance to Consider</a:t>
            </a:r>
          </a:p>
        </p:txBody>
      </p:sp>
      <p:sp>
        <p:nvSpPr>
          <p:cNvPr id="3" name="Content Placeholder 2">
            <a:extLst>
              <a:ext uri="{FF2B5EF4-FFF2-40B4-BE49-F238E27FC236}">
                <a16:creationId xmlns:a16="http://schemas.microsoft.com/office/drawing/2014/main" id="{D17B7D61-1025-462A-935B-4E7BE67D9A36}"/>
              </a:ext>
            </a:extLst>
          </p:cNvPr>
          <p:cNvSpPr>
            <a:spLocks noGrp="1"/>
          </p:cNvSpPr>
          <p:nvPr>
            <p:ph idx="1"/>
          </p:nvPr>
        </p:nvSpPr>
        <p:spPr>
          <a:xfrm>
            <a:off x="677334" y="1430595"/>
            <a:ext cx="8596668" cy="4610768"/>
          </a:xfrm>
        </p:spPr>
        <p:txBody>
          <a:bodyPr>
            <a:normAutofit/>
          </a:bodyPr>
          <a:lstStyle/>
          <a:p>
            <a:r>
              <a:rPr lang="en-US" sz="2400" dirty="0"/>
              <a:t>New York City Earned Sick and Safe Time Act (“NYC ESSTA”)</a:t>
            </a:r>
          </a:p>
          <a:p>
            <a:r>
              <a:rPr lang="en-US" sz="2400" dirty="0"/>
              <a:t>New York State Paid Family Leave (“NYS PFL”)</a:t>
            </a:r>
          </a:p>
          <a:p>
            <a:r>
              <a:rPr lang="en-US" sz="2400" dirty="0"/>
              <a:t>Americans with Disabilities Act (“ADA”)</a:t>
            </a:r>
          </a:p>
          <a:p>
            <a:r>
              <a:rPr lang="en-US" sz="2400" dirty="0"/>
              <a:t>New York State Disability Benefits Law (“NYS DBL”)</a:t>
            </a:r>
          </a:p>
          <a:p>
            <a:r>
              <a:rPr lang="en-US" sz="2400" dirty="0"/>
              <a:t>New York State Human Rights Law (“NYSHRL”)</a:t>
            </a:r>
          </a:p>
          <a:p>
            <a:r>
              <a:rPr lang="en-US" sz="2400" dirty="0"/>
              <a:t>New York City Human Rights Law (“NYCHRL”)</a:t>
            </a:r>
          </a:p>
          <a:p>
            <a:r>
              <a:rPr lang="en-US" sz="2400" dirty="0"/>
              <a:t>New York State Workers’ Compensation Law (“WCL”)</a:t>
            </a:r>
          </a:p>
          <a:p>
            <a:r>
              <a:rPr lang="en-US" sz="2400" dirty="0"/>
              <a:t>Occupational Safety and Health Act (“OSH Act”)</a:t>
            </a:r>
          </a:p>
          <a:p>
            <a:r>
              <a:rPr lang="en-US" sz="2400" dirty="0"/>
              <a:t>Equal Employment Opportunity Commission (“EEOC”)</a:t>
            </a:r>
          </a:p>
          <a:p>
            <a:pPr marL="0" indent="0">
              <a:buNone/>
            </a:pPr>
            <a:endParaRPr lang="en-US" sz="2400" dirty="0"/>
          </a:p>
        </p:txBody>
      </p:sp>
    </p:spTree>
    <p:extLst>
      <p:ext uri="{BB962C8B-B14F-4D97-AF65-F5344CB8AC3E}">
        <p14:creationId xmlns:p14="http://schemas.microsoft.com/office/powerpoint/2010/main" val="6358671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7CDC88-DD76-4585-B1EC-B782B00C082F}"/>
              </a:ext>
            </a:extLst>
          </p:cNvPr>
          <p:cNvSpPr>
            <a:spLocks noGrp="1"/>
          </p:cNvSpPr>
          <p:nvPr>
            <p:ph idx="1"/>
          </p:nvPr>
        </p:nvSpPr>
        <p:spPr>
          <a:xfrm>
            <a:off x="677334" y="600891"/>
            <a:ext cx="8596668" cy="5440471"/>
          </a:xfrm>
        </p:spPr>
        <p:txBody>
          <a:bodyPr/>
          <a:lstStyle/>
          <a:p>
            <a:r>
              <a:rPr lang="en-US" sz="2800" b="1" dirty="0"/>
              <a:t>OSHA Recordkeeping</a:t>
            </a:r>
            <a:endParaRPr lang="en-US" sz="2800" dirty="0"/>
          </a:p>
          <a:p>
            <a:pPr lvl="1"/>
            <a:r>
              <a:rPr lang="en-US" sz="2400" dirty="0"/>
              <a:t>COVID-19 is a recordable illness and employers are responsible for recording cases of COVID-19 if:</a:t>
            </a:r>
          </a:p>
          <a:p>
            <a:pPr lvl="2"/>
            <a:r>
              <a:rPr lang="en-US" sz="2000" dirty="0"/>
              <a:t>The case is confirmed case of COVID-19; </a:t>
            </a:r>
          </a:p>
          <a:p>
            <a:pPr lvl="2"/>
            <a:r>
              <a:rPr lang="en-US" sz="2000" dirty="0"/>
              <a:t>The case is work related;</a:t>
            </a:r>
          </a:p>
          <a:p>
            <a:pPr lvl="3"/>
            <a:r>
              <a:rPr lang="en-US" sz="1800" dirty="0"/>
              <a:t>Employers must consider an injury or illness to be work related if an event or exposure in the work environment either caused or contributed to the resulting condition or significant aggravated a pre-existing injury or illness.</a:t>
            </a:r>
          </a:p>
          <a:p>
            <a:pPr lvl="2"/>
            <a:r>
              <a:rPr lang="en-US" sz="2000" dirty="0"/>
              <a:t>The case involves one or more general recording criteria of OSH Act.</a:t>
            </a:r>
          </a:p>
          <a:p>
            <a:pPr lvl="3"/>
            <a:r>
              <a:rPr lang="en-US" sz="1800" dirty="0"/>
              <a:t>An injury or illness meets general recording criteria if it results in death, days away from work, restricted work or transfer to another job, medical treatment beyond first aid, loss of consciousness, or significant injury or illness diagnosed by a health care professional.</a:t>
            </a:r>
          </a:p>
          <a:p>
            <a:pPr marL="914400" lvl="2" indent="0">
              <a:buNone/>
            </a:pPr>
            <a:endParaRPr lang="en-US" dirty="0"/>
          </a:p>
        </p:txBody>
      </p:sp>
    </p:spTree>
    <p:extLst>
      <p:ext uri="{BB962C8B-B14F-4D97-AF65-F5344CB8AC3E}">
        <p14:creationId xmlns:p14="http://schemas.microsoft.com/office/powerpoint/2010/main" val="2470132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9162DD-AF42-4B47-AAF4-7400879D8C0A}"/>
              </a:ext>
            </a:extLst>
          </p:cNvPr>
          <p:cNvSpPr>
            <a:spLocks noGrp="1"/>
          </p:cNvSpPr>
          <p:nvPr>
            <p:ph idx="1"/>
          </p:nvPr>
        </p:nvSpPr>
        <p:spPr>
          <a:xfrm>
            <a:off x="677333" y="627321"/>
            <a:ext cx="9094819" cy="5733722"/>
          </a:xfrm>
        </p:spPr>
        <p:txBody>
          <a:bodyPr>
            <a:normAutofit/>
          </a:bodyPr>
          <a:lstStyle/>
          <a:p>
            <a:r>
              <a:rPr lang="en-US" sz="2000" b="1" dirty="0"/>
              <a:t>OSHA Recommendations</a:t>
            </a:r>
            <a:endParaRPr lang="en-US" sz="2000" dirty="0"/>
          </a:p>
          <a:p>
            <a:pPr lvl="1"/>
            <a:r>
              <a:rPr lang="en-US" sz="1800" dirty="0"/>
              <a:t>OSHA established various “controls” employers can implement based on whether an employee faces as a very high, high, medium or low risk of exposure.</a:t>
            </a:r>
          </a:p>
          <a:p>
            <a:pPr lvl="1"/>
            <a:r>
              <a:rPr lang="en-US" sz="1800" dirty="0"/>
              <a:t>Most employees will be classified as medium or low risk as high and very high risk categories are primarily reserved for healthcare workers and related employees.</a:t>
            </a:r>
          </a:p>
          <a:p>
            <a:pPr lvl="1"/>
            <a:r>
              <a:rPr lang="en-US" sz="1800" dirty="0"/>
              <a:t>Medium risk jobs include those that require frequent and/or close contact with people who may be infected with COVID-19 but who are not known or suspected patients.  This category would include jobs in locations with ongoing community transmission and workers have contact with the general public.</a:t>
            </a:r>
          </a:p>
          <a:p>
            <a:pPr lvl="1"/>
            <a:r>
              <a:rPr lang="en-US" sz="1800" dirty="0"/>
              <a:t>For workplaces with workers who have medium exposure risk:</a:t>
            </a:r>
          </a:p>
          <a:p>
            <a:pPr lvl="2"/>
            <a:r>
              <a:rPr lang="en-US" sz="1600" dirty="0"/>
              <a:t>Install physical barriers, i.e. plastic sneeze guards where feasible;</a:t>
            </a:r>
          </a:p>
          <a:p>
            <a:pPr lvl="2"/>
            <a:r>
              <a:rPr lang="en-US" sz="1600" dirty="0"/>
              <a:t>Offer facemasks to employees and customers;</a:t>
            </a:r>
          </a:p>
          <a:p>
            <a:pPr lvl="2"/>
            <a:r>
              <a:rPr lang="en-US" sz="1600" dirty="0"/>
              <a:t>Inform customers of symptoms of COVID-19 and ask sick customers to minimize contact with workers;</a:t>
            </a:r>
          </a:p>
          <a:p>
            <a:pPr lvl="2"/>
            <a:r>
              <a:rPr lang="en-US" sz="1600" dirty="0"/>
              <a:t>Minimize face-to-face contact;</a:t>
            </a:r>
          </a:p>
          <a:p>
            <a:pPr lvl="2"/>
            <a:r>
              <a:rPr lang="en-US" sz="1600" dirty="0"/>
              <a:t>Limit customers’ and the public’s access to worksite or restrict access where appropriate. </a:t>
            </a:r>
          </a:p>
        </p:txBody>
      </p:sp>
    </p:spTree>
    <p:extLst>
      <p:ext uri="{BB962C8B-B14F-4D97-AF65-F5344CB8AC3E}">
        <p14:creationId xmlns:p14="http://schemas.microsoft.com/office/powerpoint/2010/main" val="3641775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C6587-E3C7-4FA7-8C32-CEB373B191F6}"/>
              </a:ext>
            </a:extLst>
          </p:cNvPr>
          <p:cNvSpPr>
            <a:spLocks noGrp="1"/>
          </p:cNvSpPr>
          <p:nvPr>
            <p:ph type="title"/>
          </p:nvPr>
        </p:nvSpPr>
        <p:spPr>
          <a:xfrm>
            <a:off x="677334" y="609600"/>
            <a:ext cx="8596668" cy="762000"/>
          </a:xfrm>
        </p:spPr>
        <p:txBody>
          <a:bodyPr/>
          <a:lstStyle/>
          <a:p>
            <a:r>
              <a:rPr lang="en-US" dirty="0"/>
              <a:t>EEOC COVID-19 Guidance</a:t>
            </a:r>
          </a:p>
        </p:txBody>
      </p:sp>
      <p:sp>
        <p:nvSpPr>
          <p:cNvPr id="3" name="Content Placeholder 2">
            <a:extLst>
              <a:ext uri="{FF2B5EF4-FFF2-40B4-BE49-F238E27FC236}">
                <a16:creationId xmlns:a16="http://schemas.microsoft.com/office/drawing/2014/main" id="{F0D46429-1A4A-4FF3-8384-8F4E00E4A103}"/>
              </a:ext>
            </a:extLst>
          </p:cNvPr>
          <p:cNvSpPr>
            <a:spLocks noGrp="1"/>
          </p:cNvSpPr>
          <p:nvPr>
            <p:ph idx="1"/>
          </p:nvPr>
        </p:nvSpPr>
        <p:spPr>
          <a:xfrm>
            <a:off x="677334" y="1371601"/>
            <a:ext cx="9198186" cy="5045102"/>
          </a:xfrm>
        </p:spPr>
        <p:txBody>
          <a:bodyPr>
            <a:normAutofit/>
          </a:bodyPr>
          <a:lstStyle/>
          <a:p>
            <a:r>
              <a:rPr lang="en-US" sz="2000" u="sng" dirty="0"/>
              <a:t>Medical examinations </a:t>
            </a:r>
            <a:r>
              <a:rPr lang="en-US" sz="2000" dirty="0"/>
              <a:t>generally prohibited under the ADA </a:t>
            </a:r>
          </a:p>
          <a:p>
            <a:pPr lvl="1"/>
            <a:r>
              <a:rPr lang="en-US" sz="1800" dirty="0"/>
              <a:t>Taking employees’ temperature is a medical examination </a:t>
            </a:r>
          </a:p>
          <a:p>
            <a:r>
              <a:rPr lang="en-US" sz="2000" u="sng" dirty="0"/>
              <a:t>Disability-related inquiries </a:t>
            </a:r>
            <a:r>
              <a:rPr lang="en-US" sz="2000" dirty="0"/>
              <a:t>are generally prohibited under the ADA</a:t>
            </a:r>
          </a:p>
          <a:p>
            <a:pPr lvl="1"/>
            <a:r>
              <a:rPr lang="en-US" sz="1800" dirty="0"/>
              <a:t>Asking an employee if s/he has a compromised immune system may elicit information about an existing disability (e.g., cancer, HIV/Aids)</a:t>
            </a:r>
          </a:p>
          <a:p>
            <a:pPr lvl="1"/>
            <a:r>
              <a:rPr lang="en-US" sz="1800" dirty="0"/>
              <a:t>Asking an employee whether they have symptoms of a cold is OK.  A cold is not a disability. </a:t>
            </a:r>
          </a:p>
          <a:p>
            <a:r>
              <a:rPr lang="en-US" sz="2000" dirty="0"/>
              <a:t>Direct Threat</a:t>
            </a:r>
          </a:p>
          <a:p>
            <a:pPr lvl="1"/>
            <a:r>
              <a:rPr lang="en-US" sz="1800" dirty="0"/>
              <a:t>Allows employers to conduct medical exams / disability-related inquiries</a:t>
            </a:r>
          </a:p>
          <a:p>
            <a:pPr lvl="1"/>
            <a:r>
              <a:rPr lang="en-US" sz="1800" dirty="0"/>
              <a:t>Pandemic (WHO) and severe enough (CDC) = direct threat</a:t>
            </a:r>
          </a:p>
          <a:p>
            <a:pPr lvl="2"/>
            <a:r>
              <a:rPr lang="en-US" sz="1600" dirty="0"/>
              <a:t>Coronavirus is a direct threat</a:t>
            </a:r>
          </a:p>
          <a:p>
            <a:pPr lvl="2"/>
            <a:r>
              <a:rPr lang="en-US" sz="1600" dirty="0"/>
              <a:t>H1N1 was a pandemic but was not severe enough </a:t>
            </a:r>
          </a:p>
          <a:p>
            <a:endParaRPr lang="en-US" sz="1800" dirty="0">
              <a:solidFill>
                <a:srgbClr val="FF0000"/>
              </a:solidFill>
            </a:endParaRPr>
          </a:p>
        </p:txBody>
      </p:sp>
    </p:spTree>
    <p:extLst>
      <p:ext uri="{BB962C8B-B14F-4D97-AF65-F5344CB8AC3E}">
        <p14:creationId xmlns:p14="http://schemas.microsoft.com/office/powerpoint/2010/main" val="18413697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EEAFB-93D0-492B-8559-8CA6AB599489}"/>
              </a:ext>
            </a:extLst>
          </p:cNvPr>
          <p:cNvSpPr>
            <a:spLocks noGrp="1"/>
          </p:cNvSpPr>
          <p:nvPr>
            <p:ph type="title"/>
          </p:nvPr>
        </p:nvSpPr>
        <p:spPr/>
        <p:txBody>
          <a:bodyPr/>
          <a:lstStyle/>
          <a:p>
            <a:r>
              <a:rPr lang="en-US" dirty="0"/>
              <a:t>EEOC COVID-19 Guidance </a:t>
            </a:r>
          </a:p>
        </p:txBody>
      </p:sp>
      <p:sp>
        <p:nvSpPr>
          <p:cNvPr id="3" name="Content Placeholder 2">
            <a:extLst>
              <a:ext uri="{FF2B5EF4-FFF2-40B4-BE49-F238E27FC236}">
                <a16:creationId xmlns:a16="http://schemas.microsoft.com/office/drawing/2014/main" id="{EC18615D-4ED0-4CC7-8AAC-95DE5794197D}"/>
              </a:ext>
            </a:extLst>
          </p:cNvPr>
          <p:cNvSpPr>
            <a:spLocks noGrp="1"/>
          </p:cNvSpPr>
          <p:nvPr>
            <p:ph idx="1"/>
          </p:nvPr>
        </p:nvSpPr>
        <p:spPr>
          <a:xfrm>
            <a:off x="677334" y="1183711"/>
            <a:ext cx="8596668" cy="4857652"/>
          </a:xfrm>
        </p:spPr>
        <p:txBody>
          <a:bodyPr>
            <a:normAutofit fontScale="85000" lnSpcReduction="20000"/>
          </a:bodyPr>
          <a:lstStyle/>
          <a:p>
            <a:r>
              <a:rPr lang="en-US" sz="2000" u="sng" dirty="0"/>
              <a:t>Permissible Disability-related Inquiries during COVID-19 Pandemic </a:t>
            </a:r>
          </a:p>
          <a:p>
            <a:pPr lvl="1"/>
            <a:r>
              <a:rPr lang="en-US" sz="1800" dirty="0"/>
              <a:t>Employers may ask employees who call in sick if they are experiencing symptoms of COVID-19.</a:t>
            </a:r>
          </a:p>
          <a:p>
            <a:pPr lvl="1"/>
            <a:r>
              <a:rPr lang="en-US" sz="1800" dirty="0"/>
              <a:t>Screening job applicants for COVID-19 symptoms is permissible:</a:t>
            </a:r>
          </a:p>
          <a:p>
            <a:pPr lvl="2"/>
            <a:r>
              <a:rPr lang="en-US" sz="1600" dirty="0"/>
              <a:t>Only after making a conditional job offer </a:t>
            </a:r>
          </a:p>
          <a:p>
            <a:pPr lvl="2"/>
            <a:r>
              <a:rPr lang="en-US" sz="1600" dirty="0"/>
              <a:t>as long as such screening is done for all employees entering the same type of job</a:t>
            </a:r>
          </a:p>
          <a:p>
            <a:pPr lvl="1"/>
            <a:r>
              <a:rPr lang="en-US" sz="1800" dirty="0"/>
              <a:t>Only COVID-19 symptoms</a:t>
            </a:r>
          </a:p>
          <a:p>
            <a:pPr lvl="2"/>
            <a:r>
              <a:rPr lang="en-US" sz="1600" dirty="0">
                <a:solidFill>
                  <a:srgbClr val="FF0000"/>
                </a:solidFill>
              </a:rPr>
              <a:t>Fever, chills, cough, shortness of breath, sore throat</a:t>
            </a:r>
          </a:p>
          <a:p>
            <a:pPr lvl="2"/>
            <a:r>
              <a:rPr lang="en-US" sz="1600" dirty="0">
                <a:solidFill>
                  <a:srgbClr val="FF0000"/>
                </a:solidFill>
              </a:rPr>
              <a:t>New CDC Guidance:  muscle pain, repeated shaking with chills, headache, new loss of taste or smell</a:t>
            </a:r>
          </a:p>
          <a:p>
            <a:pPr lvl="2"/>
            <a:r>
              <a:rPr lang="en-US" sz="1600" dirty="0">
                <a:solidFill>
                  <a:srgbClr val="FF0000"/>
                </a:solidFill>
              </a:rPr>
              <a:t>Runny nose rarely occurs with COVID-19 and sneezing is not a symptom   </a:t>
            </a:r>
          </a:p>
          <a:p>
            <a:pPr lvl="2"/>
            <a:r>
              <a:rPr lang="en-US" sz="1600" dirty="0">
                <a:solidFill>
                  <a:srgbClr val="FF0000"/>
                </a:solidFill>
              </a:rPr>
              <a:t>Generally, not permitted to ask employees who are teleworking </a:t>
            </a:r>
          </a:p>
          <a:p>
            <a:r>
              <a:rPr lang="en-US" sz="2000" u="sng" dirty="0"/>
              <a:t>Permissible Medical Examinations during COVID-19 Pandemic </a:t>
            </a:r>
          </a:p>
          <a:p>
            <a:pPr lvl="1"/>
            <a:r>
              <a:rPr lang="en-US" sz="1800" dirty="0"/>
              <a:t>COVID-19 tests before permitting an employee to enter a workplace</a:t>
            </a:r>
          </a:p>
          <a:p>
            <a:pPr lvl="1"/>
            <a:r>
              <a:rPr lang="en-US" sz="1800" dirty="0"/>
              <a:t>Temperature taking (100.4 or above is a fever)</a:t>
            </a:r>
          </a:p>
          <a:p>
            <a:pPr lvl="1"/>
            <a:r>
              <a:rPr lang="en-US" sz="1800" dirty="0"/>
              <a:t>The tests must be accurate and reliable, which employers can ascertain from guidance from the Food and Drug Administration </a:t>
            </a:r>
          </a:p>
          <a:p>
            <a:pPr lvl="1"/>
            <a:r>
              <a:rPr lang="en-US" sz="1800" dirty="0">
                <a:solidFill>
                  <a:srgbClr val="FF0000"/>
                </a:solidFill>
              </a:rPr>
              <a:t>Union employees cannot be tested unilaterally as testing is a mandatory subject of bargaining</a:t>
            </a:r>
            <a:endParaRPr lang="en-US" dirty="0"/>
          </a:p>
        </p:txBody>
      </p:sp>
    </p:spTree>
    <p:extLst>
      <p:ext uri="{BB962C8B-B14F-4D97-AF65-F5344CB8AC3E}">
        <p14:creationId xmlns:p14="http://schemas.microsoft.com/office/powerpoint/2010/main" val="3000151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82421C-5F95-463B-B0F0-25C93AC04835}"/>
              </a:ext>
            </a:extLst>
          </p:cNvPr>
          <p:cNvSpPr>
            <a:spLocks noGrp="1"/>
          </p:cNvSpPr>
          <p:nvPr>
            <p:ph idx="1"/>
          </p:nvPr>
        </p:nvSpPr>
        <p:spPr>
          <a:xfrm>
            <a:off x="677333" y="627017"/>
            <a:ext cx="9511695" cy="5799909"/>
          </a:xfrm>
        </p:spPr>
        <p:txBody>
          <a:bodyPr>
            <a:normAutofit fontScale="70000" lnSpcReduction="20000"/>
          </a:bodyPr>
          <a:lstStyle/>
          <a:p>
            <a:pPr marL="457200" lvl="1" indent="0">
              <a:buNone/>
            </a:pPr>
            <a:r>
              <a:rPr lang="en-US" sz="3000" dirty="0">
                <a:solidFill>
                  <a:srgbClr val="00B0F0"/>
                </a:solidFill>
              </a:rPr>
              <a:t>EEOC COVID-19 Guidance </a:t>
            </a:r>
          </a:p>
          <a:p>
            <a:pPr lvl="1"/>
            <a:endParaRPr lang="en-US" sz="2600" dirty="0"/>
          </a:p>
          <a:p>
            <a:pPr lvl="1"/>
            <a:r>
              <a:rPr lang="en-US" sz="2600" dirty="0"/>
              <a:t>Not a violation to force someone home who is exhibiting symptoms </a:t>
            </a:r>
          </a:p>
          <a:p>
            <a:pPr lvl="1"/>
            <a:r>
              <a:rPr lang="en-US" sz="2600" dirty="0"/>
              <a:t>Can require self-reporting </a:t>
            </a:r>
          </a:p>
          <a:p>
            <a:pPr lvl="1"/>
            <a:r>
              <a:rPr lang="en-US" sz="2600" dirty="0"/>
              <a:t>Can require use of PPE</a:t>
            </a:r>
          </a:p>
          <a:p>
            <a:pPr lvl="1"/>
            <a:r>
              <a:rPr lang="en-US" sz="2600" dirty="0"/>
              <a:t>Not a violation to send someone home who refuses test and/or questions </a:t>
            </a:r>
          </a:p>
          <a:p>
            <a:pPr marL="457200" lvl="1" indent="0">
              <a:buNone/>
            </a:pPr>
            <a:r>
              <a:rPr lang="en-US" sz="2600" dirty="0"/>
              <a:t>But remember the obligation to engage in the interactive process for qualified disabled employees:</a:t>
            </a:r>
          </a:p>
          <a:p>
            <a:pPr lvl="1"/>
            <a:r>
              <a:rPr lang="en-US" sz="2200" dirty="0"/>
              <a:t>Employers can take into consideration the circumstances of the pandemic when determining whether an accommodation poses an undue hardship.  </a:t>
            </a:r>
          </a:p>
          <a:p>
            <a:pPr lvl="2"/>
            <a:r>
              <a:rPr lang="en-US" sz="2000" dirty="0"/>
              <a:t>Considerations of what could pose “significant difficulty or expense” include:</a:t>
            </a:r>
          </a:p>
          <a:p>
            <a:pPr lvl="3"/>
            <a:r>
              <a:rPr lang="en-US" sz="1800" dirty="0"/>
              <a:t>Increased difficulty in acquiring certain items and delivery of those items for teleworking; </a:t>
            </a:r>
          </a:p>
          <a:p>
            <a:pPr lvl="3"/>
            <a:r>
              <a:rPr lang="en-US" sz="1800" dirty="0"/>
              <a:t>Increased difficulty in providing employees with temporary assignments, to remove marginal functions or to readily hire temporary workers for specialized positions;</a:t>
            </a:r>
          </a:p>
          <a:p>
            <a:pPr lvl="3"/>
            <a:r>
              <a:rPr lang="en-US" sz="1800" dirty="0"/>
              <a:t>Reduced or loss of income stream and available discretionary funds due to the pandemic; </a:t>
            </a:r>
          </a:p>
          <a:p>
            <a:pPr lvl="3"/>
            <a:r>
              <a:rPr lang="en-US" sz="1800" dirty="0"/>
              <a:t>Whether there is an expected date that current restrictions on operations will be lifted;</a:t>
            </a:r>
          </a:p>
          <a:p>
            <a:pPr lvl="3"/>
            <a:r>
              <a:rPr lang="en-US" sz="1800" dirty="0"/>
              <a:t>Cost of any accommodation must be weighed against current budget while taking into account constraints caused by pandemic.</a:t>
            </a:r>
            <a:endParaRPr lang="en-US" sz="1400" dirty="0"/>
          </a:p>
          <a:p>
            <a:pPr lvl="2"/>
            <a:r>
              <a:rPr lang="en-US" sz="1800" dirty="0"/>
              <a:t>CANNOT force home a pregnant or older individual for fear of COVID-19</a:t>
            </a:r>
          </a:p>
          <a:p>
            <a:pPr lvl="2"/>
            <a:r>
              <a:rPr lang="en-US" sz="1800" dirty="0">
                <a:solidFill>
                  <a:srgbClr val="FF0000"/>
                </a:solidFill>
              </a:rPr>
              <a:t>All medical information must be kept confidential</a:t>
            </a:r>
          </a:p>
        </p:txBody>
      </p:sp>
    </p:spTree>
    <p:extLst>
      <p:ext uri="{BB962C8B-B14F-4D97-AF65-F5344CB8AC3E}">
        <p14:creationId xmlns:p14="http://schemas.microsoft.com/office/powerpoint/2010/main" val="42447579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6DA1F-E0B5-4F25-8831-93A642F07180}"/>
              </a:ext>
            </a:extLst>
          </p:cNvPr>
          <p:cNvSpPr>
            <a:spLocks noGrp="1"/>
          </p:cNvSpPr>
          <p:nvPr>
            <p:ph type="title"/>
          </p:nvPr>
        </p:nvSpPr>
        <p:spPr>
          <a:xfrm>
            <a:off x="677334" y="609600"/>
            <a:ext cx="8596668" cy="670560"/>
          </a:xfrm>
        </p:spPr>
        <p:txBody>
          <a:bodyPr/>
          <a:lstStyle/>
          <a:p>
            <a:r>
              <a:rPr lang="en-US" dirty="0"/>
              <a:t>EEOC Guidance on Returning to Work</a:t>
            </a:r>
          </a:p>
        </p:txBody>
      </p:sp>
      <p:sp>
        <p:nvSpPr>
          <p:cNvPr id="3" name="Content Placeholder 2">
            <a:extLst>
              <a:ext uri="{FF2B5EF4-FFF2-40B4-BE49-F238E27FC236}">
                <a16:creationId xmlns:a16="http://schemas.microsoft.com/office/drawing/2014/main" id="{FD53321C-BA54-4AB1-B6A8-145791F92949}"/>
              </a:ext>
            </a:extLst>
          </p:cNvPr>
          <p:cNvSpPr>
            <a:spLocks noGrp="1"/>
          </p:cNvSpPr>
          <p:nvPr>
            <p:ph idx="1"/>
          </p:nvPr>
        </p:nvSpPr>
        <p:spPr>
          <a:xfrm>
            <a:off x="677334" y="1280161"/>
            <a:ext cx="8596668" cy="4761202"/>
          </a:xfrm>
        </p:spPr>
        <p:txBody>
          <a:bodyPr>
            <a:normAutofit/>
          </a:bodyPr>
          <a:lstStyle/>
          <a:p>
            <a:r>
              <a:rPr lang="en-US" sz="2000" dirty="0">
                <a:solidFill>
                  <a:srgbClr val="FF0000"/>
                </a:solidFill>
              </a:rPr>
              <a:t>Employers may require doctor’s note certifying fitness for duty.  </a:t>
            </a:r>
            <a:r>
              <a:rPr lang="en-US" sz="2000" dirty="0"/>
              <a:t>But keep in mind various guidance that such notes should not be asked for due to strain on medical system the requests can cause.</a:t>
            </a:r>
          </a:p>
          <a:p>
            <a:r>
              <a:rPr lang="en-US" sz="2000" dirty="0"/>
              <a:t>Be sure not to engage in disparate treatment on the basis of protected characteristics.</a:t>
            </a:r>
          </a:p>
          <a:p>
            <a:r>
              <a:rPr lang="en-US" sz="2000" dirty="0"/>
              <a:t>If an employee with a disability needs a </a:t>
            </a:r>
            <a:r>
              <a:rPr lang="en-US" sz="2000" dirty="0">
                <a:solidFill>
                  <a:srgbClr val="FF0000"/>
                </a:solidFill>
              </a:rPr>
              <a:t>related reasonable accommodation or a religious accommodation </a:t>
            </a:r>
            <a:r>
              <a:rPr lang="en-US" sz="2000" dirty="0"/>
              <a:t>employers should engage in the interactive process and provide modified requirements or an alternative if feasible and not an undue hardship.</a:t>
            </a:r>
          </a:p>
        </p:txBody>
      </p:sp>
    </p:spTree>
    <p:extLst>
      <p:ext uri="{BB962C8B-B14F-4D97-AF65-F5344CB8AC3E}">
        <p14:creationId xmlns:p14="http://schemas.microsoft.com/office/powerpoint/2010/main" val="18202102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921CD-44BB-4AE3-BB14-309D14EA0521}"/>
              </a:ext>
            </a:extLst>
          </p:cNvPr>
          <p:cNvSpPr>
            <a:spLocks noGrp="1"/>
          </p:cNvSpPr>
          <p:nvPr>
            <p:ph type="title"/>
          </p:nvPr>
        </p:nvSpPr>
        <p:spPr/>
        <p:txBody>
          <a:bodyPr>
            <a:normAutofit fontScale="90000"/>
          </a:bodyPr>
          <a:lstStyle/>
          <a:p>
            <a:r>
              <a:rPr lang="en-US" dirty="0"/>
              <a:t>Coronavirus Aid, Relief, and Economic Security Act (“CARES Act”)</a:t>
            </a:r>
            <a:br>
              <a:rPr lang="en-US" dirty="0"/>
            </a:br>
            <a:endParaRPr lang="en-US" dirty="0"/>
          </a:p>
        </p:txBody>
      </p:sp>
      <p:sp>
        <p:nvSpPr>
          <p:cNvPr id="3" name="Content Placeholder 2">
            <a:extLst>
              <a:ext uri="{FF2B5EF4-FFF2-40B4-BE49-F238E27FC236}">
                <a16:creationId xmlns:a16="http://schemas.microsoft.com/office/drawing/2014/main" id="{15D61186-6FEE-4D43-8277-EFDDFD620487}"/>
              </a:ext>
            </a:extLst>
          </p:cNvPr>
          <p:cNvSpPr>
            <a:spLocks noGrp="1"/>
          </p:cNvSpPr>
          <p:nvPr>
            <p:ph idx="1"/>
          </p:nvPr>
        </p:nvSpPr>
        <p:spPr/>
        <p:txBody>
          <a:bodyPr>
            <a:normAutofit/>
          </a:bodyPr>
          <a:lstStyle/>
          <a:p>
            <a:r>
              <a:rPr lang="en-US" sz="2400" dirty="0"/>
              <a:t>The CARES Act provides relief in numerous forms of funding to business and individuals and relaxation of regulations, notably:</a:t>
            </a:r>
          </a:p>
          <a:p>
            <a:pPr lvl="1"/>
            <a:r>
              <a:rPr lang="en-US" sz="2000" dirty="0"/>
              <a:t>Expanded unemployment benefits;</a:t>
            </a:r>
          </a:p>
          <a:p>
            <a:pPr lvl="1"/>
            <a:r>
              <a:rPr lang="en-US" sz="2000" dirty="0"/>
              <a:t>Delay of payroll tax payment; </a:t>
            </a:r>
          </a:p>
          <a:p>
            <a:pPr lvl="1"/>
            <a:r>
              <a:rPr lang="en-US" sz="2000" dirty="0"/>
              <a:t>Economic Injury Disaster Loan (“EIDL”), </a:t>
            </a:r>
          </a:p>
          <a:p>
            <a:pPr lvl="1"/>
            <a:r>
              <a:rPr lang="en-US" sz="2000" dirty="0"/>
              <a:t>Paycheck protection program (“PPP”), and;</a:t>
            </a:r>
          </a:p>
          <a:p>
            <a:pPr lvl="1"/>
            <a:r>
              <a:rPr lang="en-US" sz="2000" dirty="0"/>
              <a:t>Employee retention credits for employers.</a:t>
            </a:r>
          </a:p>
          <a:p>
            <a:pPr marL="457200" lvl="1" indent="0">
              <a:buNone/>
            </a:pPr>
            <a:endParaRPr lang="en-US" sz="2000" dirty="0"/>
          </a:p>
        </p:txBody>
      </p:sp>
    </p:spTree>
    <p:extLst>
      <p:ext uri="{BB962C8B-B14F-4D97-AF65-F5344CB8AC3E}">
        <p14:creationId xmlns:p14="http://schemas.microsoft.com/office/powerpoint/2010/main" val="33571277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37E15-9A13-4EF8-8184-07C8FDAED4A4}"/>
              </a:ext>
            </a:extLst>
          </p:cNvPr>
          <p:cNvSpPr>
            <a:spLocks noGrp="1"/>
          </p:cNvSpPr>
          <p:nvPr>
            <p:ph type="title"/>
          </p:nvPr>
        </p:nvSpPr>
        <p:spPr>
          <a:xfrm>
            <a:off x="677334" y="609600"/>
            <a:ext cx="8596668" cy="729673"/>
          </a:xfrm>
        </p:spPr>
        <p:txBody>
          <a:bodyPr/>
          <a:lstStyle/>
          <a:p>
            <a:r>
              <a:rPr lang="en-US" dirty="0"/>
              <a:t>Expanded Unemployment Benefits</a:t>
            </a:r>
          </a:p>
        </p:txBody>
      </p:sp>
      <p:sp>
        <p:nvSpPr>
          <p:cNvPr id="3" name="Content Placeholder 2">
            <a:extLst>
              <a:ext uri="{FF2B5EF4-FFF2-40B4-BE49-F238E27FC236}">
                <a16:creationId xmlns:a16="http://schemas.microsoft.com/office/drawing/2014/main" id="{AC475769-4EB6-4CBA-901B-A78D7535BF76}"/>
              </a:ext>
            </a:extLst>
          </p:cNvPr>
          <p:cNvSpPr>
            <a:spLocks noGrp="1"/>
          </p:cNvSpPr>
          <p:nvPr>
            <p:ph idx="1"/>
          </p:nvPr>
        </p:nvSpPr>
        <p:spPr>
          <a:xfrm>
            <a:off x="677334" y="1505527"/>
            <a:ext cx="8596668" cy="4978400"/>
          </a:xfrm>
        </p:spPr>
        <p:txBody>
          <a:bodyPr>
            <a:normAutofit/>
          </a:bodyPr>
          <a:lstStyle/>
          <a:p>
            <a:pPr marL="0" indent="0">
              <a:buNone/>
            </a:pPr>
            <a:r>
              <a:rPr lang="en-US" dirty="0"/>
              <a:t>This new law provides:</a:t>
            </a:r>
          </a:p>
          <a:p>
            <a:r>
              <a:rPr lang="en-US" b="1" dirty="0"/>
              <a:t>Pandemic Unemployment Assistance</a:t>
            </a:r>
            <a:r>
              <a:rPr lang="en-US" dirty="0"/>
              <a:t> </a:t>
            </a:r>
            <a:r>
              <a:rPr lang="en-US" b="1" dirty="0"/>
              <a:t>(PUA) </a:t>
            </a:r>
            <a:r>
              <a:rPr lang="en-US" dirty="0"/>
              <a:t>– Extended eligibility for individuals who have traditionally been ineligible for UI benefits (e.g., self-employed workers, independent contractors);</a:t>
            </a:r>
          </a:p>
          <a:p>
            <a:r>
              <a:rPr lang="en-US" b="1" dirty="0"/>
              <a:t>Pandemic Unemployment Compensation</a:t>
            </a:r>
            <a:r>
              <a:rPr lang="en-US" dirty="0"/>
              <a:t> – An additional $600 per week, on top of regular benefits, to all UI recipients; and,</a:t>
            </a:r>
          </a:p>
          <a:p>
            <a:r>
              <a:rPr lang="en-US" b="1" dirty="0"/>
              <a:t>Pandemic Emergency Unemployment Compensation</a:t>
            </a:r>
            <a:r>
              <a:rPr lang="en-US" dirty="0"/>
              <a:t> – An additional 13 weeks of UI benefits, beyond the regular 26 weeks already provided, for a total of 39 weeks of coverage.</a:t>
            </a:r>
          </a:p>
        </p:txBody>
      </p:sp>
    </p:spTree>
    <p:extLst>
      <p:ext uri="{BB962C8B-B14F-4D97-AF65-F5344CB8AC3E}">
        <p14:creationId xmlns:p14="http://schemas.microsoft.com/office/powerpoint/2010/main" val="8591352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6DBC3-3A1B-43FE-9AF1-A9D31865F032}"/>
              </a:ext>
            </a:extLst>
          </p:cNvPr>
          <p:cNvSpPr>
            <a:spLocks noGrp="1"/>
          </p:cNvSpPr>
          <p:nvPr>
            <p:ph type="title"/>
          </p:nvPr>
        </p:nvSpPr>
        <p:spPr/>
        <p:txBody>
          <a:bodyPr/>
          <a:lstStyle/>
          <a:p>
            <a:r>
              <a:rPr lang="en-US" dirty="0"/>
              <a:t>Expanded Unemployment Benefits</a:t>
            </a:r>
          </a:p>
        </p:txBody>
      </p:sp>
      <p:sp>
        <p:nvSpPr>
          <p:cNvPr id="3" name="Content Placeholder 2">
            <a:extLst>
              <a:ext uri="{FF2B5EF4-FFF2-40B4-BE49-F238E27FC236}">
                <a16:creationId xmlns:a16="http://schemas.microsoft.com/office/drawing/2014/main" id="{A49DC88C-8C06-4105-AF9D-B29EB6B68E88}"/>
              </a:ext>
            </a:extLst>
          </p:cNvPr>
          <p:cNvSpPr>
            <a:spLocks noGrp="1"/>
          </p:cNvSpPr>
          <p:nvPr>
            <p:ph idx="1"/>
          </p:nvPr>
        </p:nvSpPr>
        <p:spPr>
          <a:xfrm>
            <a:off x="677334" y="1240077"/>
            <a:ext cx="8596668" cy="4801285"/>
          </a:xfrm>
        </p:spPr>
        <p:txBody>
          <a:bodyPr>
            <a:normAutofit fontScale="85000" lnSpcReduction="20000"/>
          </a:bodyPr>
          <a:lstStyle/>
          <a:p>
            <a:pPr marL="0" indent="0">
              <a:buNone/>
            </a:pPr>
            <a:r>
              <a:rPr lang="en-US" i="1" dirty="0"/>
              <a:t>QUESTION: Who is eligible for PUA?</a:t>
            </a:r>
            <a:endParaRPr lang="en-US" dirty="0"/>
          </a:p>
          <a:p>
            <a:pPr marL="0" indent="0">
              <a:buNone/>
            </a:pPr>
            <a:r>
              <a:rPr lang="en-US" dirty="0"/>
              <a:t>ANSWER: Individuals are eligible for PUA if they do not qualify for regular UI benefits (including self-employed workers and independent contractors) and cannot work because they:</a:t>
            </a:r>
          </a:p>
          <a:p>
            <a:r>
              <a:rPr lang="en-US" dirty="0"/>
              <a:t>Are diagnosed COVID-19 or have COVID-19 symptoms and are seeking diagnosis;</a:t>
            </a:r>
          </a:p>
          <a:p>
            <a:r>
              <a:rPr lang="en-US" dirty="0"/>
              <a:t>Have a member of the household who is diagnosed with COVID-19;</a:t>
            </a:r>
          </a:p>
          <a:p>
            <a:r>
              <a:rPr lang="en-US" dirty="0"/>
              <a:t>Are providing care for a family or household member diagnosed with COVID-19;</a:t>
            </a:r>
          </a:p>
          <a:p>
            <a:r>
              <a:rPr lang="en-US" dirty="0"/>
              <a:t>Are the primary caregiver for a child whose school or care facility closed, due to COVID-19;</a:t>
            </a:r>
          </a:p>
          <a:p>
            <a:r>
              <a:rPr lang="en-US" dirty="0"/>
              <a:t>Are unable to reach their place of employment due to an imposed quarantine, or because advised by medical provider to self-quarantine, due to COVID-19;</a:t>
            </a:r>
          </a:p>
          <a:p>
            <a:r>
              <a:rPr lang="en-US" dirty="0"/>
              <a:t>Were scheduled to start new employment and cannot reach the workplace as direct result of COVID-19;</a:t>
            </a:r>
          </a:p>
          <a:p>
            <a:r>
              <a:rPr lang="en-US" dirty="0"/>
              <a:t>Became the major breadwinner because the head of household died from COVID-19;</a:t>
            </a:r>
          </a:p>
          <a:p>
            <a:r>
              <a:rPr lang="en-US" dirty="0"/>
              <a:t>Quit their job as a direct result of COVID-19;</a:t>
            </a:r>
          </a:p>
          <a:p>
            <a:r>
              <a:rPr lang="en-US" dirty="0"/>
              <a:t>Had their place of employment closed as a direct result of COVID-19; or</a:t>
            </a:r>
          </a:p>
          <a:p>
            <a:r>
              <a:rPr lang="en-US" dirty="0"/>
              <a:t>Meet any additional criteria specified by U.S. Secretary of Labor.</a:t>
            </a:r>
          </a:p>
          <a:p>
            <a:r>
              <a:rPr lang="en-US" dirty="0"/>
              <a:t>Individuals are not eligible for PUA if they can telework or are receiving paid sick leave or other paid leave benefits (regardless of meeting a category listed above).</a:t>
            </a:r>
          </a:p>
          <a:p>
            <a:endParaRPr lang="en-US" dirty="0"/>
          </a:p>
        </p:txBody>
      </p:sp>
    </p:spTree>
    <p:extLst>
      <p:ext uri="{BB962C8B-B14F-4D97-AF65-F5344CB8AC3E}">
        <p14:creationId xmlns:p14="http://schemas.microsoft.com/office/powerpoint/2010/main" val="31101874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C953E-037B-43AD-AF7D-C4E8DEB690ED}"/>
              </a:ext>
            </a:extLst>
          </p:cNvPr>
          <p:cNvSpPr>
            <a:spLocks noGrp="1"/>
          </p:cNvSpPr>
          <p:nvPr>
            <p:ph type="title"/>
          </p:nvPr>
        </p:nvSpPr>
        <p:spPr/>
        <p:txBody>
          <a:bodyPr/>
          <a:lstStyle/>
          <a:p>
            <a:r>
              <a:rPr lang="en-US" dirty="0"/>
              <a:t>Expanded Unemployment Benefits</a:t>
            </a:r>
          </a:p>
        </p:txBody>
      </p:sp>
      <p:sp>
        <p:nvSpPr>
          <p:cNvPr id="3" name="Content Placeholder 2">
            <a:extLst>
              <a:ext uri="{FF2B5EF4-FFF2-40B4-BE49-F238E27FC236}">
                <a16:creationId xmlns:a16="http://schemas.microsoft.com/office/drawing/2014/main" id="{4F127BB9-DBE5-490E-8E0A-B34E40CFC2D4}"/>
              </a:ext>
            </a:extLst>
          </p:cNvPr>
          <p:cNvSpPr>
            <a:spLocks noGrp="1"/>
          </p:cNvSpPr>
          <p:nvPr>
            <p:ph idx="1"/>
          </p:nvPr>
        </p:nvSpPr>
        <p:spPr/>
        <p:txBody>
          <a:bodyPr/>
          <a:lstStyle/>
          <a:p>
            <a:pPr marL="0" indent="0">
              <a:buNone/>
            </a:pPr>
            <a:r>
              <a:rPr lang="en-US" i="1" dirty="0"/>
              <a:t>QUESTION: What are the maximum benefits under PUA?</a:t>
            </a:r>
            <a:endParaRPr lang="en-US" dirty="0"/>
          </a:p>
          <a:p>
            <a:pPr marL="0" indent="0">
              <a:buNone/>
            </a:pPr>
            <a:r>
              <a:rPr lang="en-US" dirty="0"/>
              <a:t>ANSWER: Your benefit rate is based on your recent wages. In New York, the current maximum weekly benefit rate is $504. The minimum PUA benefit rate is 50% of the average weekly benefit amount in New York. For January 27, 2020 - March 31, 2020, the minimum benefit rate is $172. For April 1, 2020 - June 30, 2020, the minimum benefit rate is $182.</a:t>
            </a:r>
          </a:p>
          <a:p>
            <a:pPr marL="0" indent="0">
              <a:buNone/>
            </a:pPr>
            <a:r>
              <a:rPr lang="en-US" i="1" dirty="0"/>
              <a:t>QUESTION: Will eligible employees also receive the additional $600 per week for Pandemic Unemployment Compensation?</a:t>
            </a:r>
            <a:endParaRPr lang="en-US" dirty="0"/>
          </a:p>
          <a:p>
            <a:pPr marL="0" indent="0">
              <a:buNone/>
            </a:pPr>
            <a:r>
              <a:rPr lang="en-US" dirty="0"/>
              <a:t>ANSWER: Yes. PUA benefits will include an additional $600 per week until July 31, 2020.</a:t>
            </a:r>
          </a:p>
          <a:p>
            <a:endParaRPr lang="en-US" dirty="0"/>
          </a:p>
        </p:txBody>
      </p:sp>
    </p:spTree>
    <p:extLst>
      <p:ext uri="{BB962C8B-B14F-4D97-AF65-F5344CB8AC3E}">
        <p14:creationId xmlns:p14="http://schemas.microsoft.com/office/powerpoint/2010/main" val="1828163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50CB0-A027-4FD6-87C5-60963E439C58}"/>
              </a:ext>
            </a:extLst>
          </p:cNvPr>
          <p:cNvSpPr>
            <a:spLocks noGrp="1"/>
          </p:cNvSpPr>
          <p:nvPr>
            <p:ph type="title"/>
          </p:nvPr>
        </p:nvSpPr>
        <p:spPr>
          <a:xfrm>
            <a:off x="677334" y="609600"/>
            <a:ext cx="8596668" cy="865239"/>
          </a:xfrm>
        </p:spPr>
        <p:txBody>
          <a:bodyPr/>
          <a:lstStyle/>
          <a:p>
            <a:r>
              <a:rPr lang="en-US" dirty="0"/>
              <a:t>NYS COVID Leave</a:t>
            </a:r>
          </a:p>
        </p:txBody>
      </p:sp>
      <p:sp>
        <p:nvSpPr>
          <p:cNvPr id="3" name="Content Placeholder 2">
            <a:extLst>
              <a:ext uri="{FF2B5EF4-FFF2-40B4-BE49-F238E27FC236}">
                <a16:creationId xmlns:a16="http://schemas.microsoft.com/office/drawing/2014/main" id="{79B5685B-ECA7-4A45-8B49-FF88F671AF7F}"/>
              </a:ext>
            </a:extLst>
          </p:cNvPr>
          <p:cNvSpPr>
            <a:spLocks noGrp="1"/>
          </p:cNvSpPr>
          <p:nvPr>
            <p:ph idx="1"/>
          </p:nvPr>
        </p:nvSpPr>
        <p:spPr>
          <a:xfrm>
            <a:off x="677334" y="1474839"/>
            <a:ext cx="8596668" cy="4566523"/>
          </a:xfrm>
        </p:spPr>
        <p:txBody>
          <a:bodyPr/>
          <a:lstStyle/>
          <a:p>
            <a:r>
              <a:rPr lang="en-US" sz="2000" dirty="0"/>
              <a:t>Effective March 18, 2020 and does not expire at the end of the year.</a:t>
            </a:r>
          </a:p>
          <a:p>
            <a:r>
              <a:rPr lang="en-US" sz="2000" dirty="0"/>
              <a:t>Entitles New York employees to the following for qualifying reasons: 1) Job-protected sick leave; and 2) expanded NYS PFL and disability benefits.</a:t>
            </a:r>
          </a:p>
          <a:p>
            <a:r>
              <a:rPr lang="en-US" sz="2000" dirty="0"/>
              <a:t>Employees are entitled to job-protected sick leave only when they are “</a:t>
            </a:r>
            <a:r>
              <a:rPr lang="en-US" sz="2000" u="sng" dirty="0"/>
              <a:t>subject to a mandatory or precautionary order of quarantine or isolation issued by the State of New York, the department of health, local board of health, or any governmental entity duly authorized to issue such order due to COVID-19” and showing symptoms or physically unable to work remotely</a:t>
            </a:r>
            <a:r>
              <a:rPr lang="en-US" sz="2000" dirty="0"/>
              <a:t>.</a:t>
            </a:r>
          </a:p>
          <a:p>
            <a:r>
              <a:rPr lang="en-US" sz="2000" dirty="0"/>
              <a:t>The amount of sick leave and whether such leave is paid or unpaid is dependent on the number of employees and employers’ net incomes.</a:t>
            </a:r>
          </a:p>
          <a:p>
            <a:r>
              <a:rPr lang="en-US" sz="2000" dirty="0"/>
              <a:t>Employees returning from COVID leave must be restored to their same position with the same terms and conditions of employment.</a:t>
            </a:r>
          </a:p>
          <a:p>
            <a:endParaRPr lang="en-US" sz="2000" dirty="0"/>
          </a:p>
          <a:p>
            <a:endParaRPr lang="en-US" sz="2000" dirty="0"/>
          </a:p>
          <a:p>
            <a:pPr lvl="2"/>
            <a:endParaRPr lang="en-US" dirty="0"/>
          </a:p>
        </p:txBody>
      </p:sp>
    </p:spTree>
    <p:extLst>
      <p:ext uri="{BB962C8B-B14F-4D97-AF65-F5344CB8AC3E}">
        <p14:creationId xmlns:p14="http://schemas.microsoft.com/office/powerpoint/2010/main" val="42713626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E4593-4080-4410-A82E-D7300FF45293}"/>
              </a:ext>
            </a:extLst>
          </p:cNvPr>
          <p:cNvSpPr>
            <a:spLocks noGrp="1"/>
          </p:cNvSpPr>
          <p:nvPr>
            <p:ph type="title"/>
          </p:nvPr>
        </p:nvSpPr>
        <p:spPr>
          <a:xfrm>
            <a:off x="677334" y="609600"/>
            <a:ext cx="8596668" cy="646545"/>
          </a:xfrm>
        </p:spPr>
        <p:txBody>
          <a:bodyPr/>
          <a:lstStyle/>
          <a:p>
            <a:r>
              <a:rPr lang="en-US" dirty="0"/>
              <a:t>Frequently Asked Questions</a:t>
            </a:r>
          </a:p>
        </p:txBody>
      </p:sp>
      <p:sp>
        <p:nvSpPr>
          <p:cNvPr id="3" name="Content Placeholder 2">
            <a:extLst>
              <a:ext uri="{FF2B5EF4-FFF2-40B4-BE49-F238E27FC236}">
                <a16:creationId xmlns:a16="http://schemas.microsoft.com/office/drawing/2014/main" id="{91AD0C91-FD10-4FB0-9842-53D9CCBC0502}"/>
              </a:ext>
            </a:extLst>
          </p:cNvPr>
          <p:cNvSpPr>
            <a:spLocks noGrp="1"/>
          </p:cNvSpPr>
          <p:nvPr>
            <p:ph idx="1"/>
          </p:nvPr>
        </p:nvSpPr>
        <p:spPr>
          <a:xfrm>
            <a:off x="677334" y="1256145"/>
            <a:ext cx="8596668" cy="5255491"/>
          </a:xfrm>
        </p:spPr>
        <p:txBody>
          <a:bodyPr>
            <a:normAutofit/>
          </a:bodyPr>
          <a:lstStyle/>
          <a:p>
            <a:r>
              <a:rPr lang="en-US" sz="2000" u="sng" dirty="0"/>
              <a:t>Is there a waiting period for either NYS or federal unemployment benefits?</a:t>
            </a:r>
          </a:p>
          <a:p>
            <a:pPr lvl="1"/>
            <a:r>
              <a:rPr lang="en-US" sz="1800" dirty="0"/>
              <a:t>New York State has suspended the one-week waiting period for unemployment benefits.  The federal unemployment benefits are not subject to a waiting period.</a:t>
            </a:r>
          </a:p>
          <a:p>
            <a:r>
              <a:rPr lang="en-US" sz="2000" u="sng" dirty="0"/>
              <a:t>How do employees apply for the federal benefits?</a:t>
            </a:r>
          </a:p>
          <a:p>
            <a:pPr lvl="1"/>
            <a:r>
              <a:rPr lang="en-US" sz="1800" dirty="0"/>
              <a:t>The new federal benefits will be administered through New York State.  Workers who are eligible for state unemployment benefits will receive the federal unemployment benefits.</a:t>
            </a:r>
          </a:p>
          <a:p>
            <a:r>
              <a:rPr lang="en-US" sz="2000" u="sng" dirty="0"/>
              <a:t>Are employees who work a reduced work week eligible for NYS unemployment benefits?  Federal unemployment benefits?</a:t>
            </a:r>
            <a:endParaRPr lang="en-US" sz="2000" dirty="0"/>
          </a:p>
          <a:p>
            <a:pPr lvl="1"/>
            <a:r>
              <a:rPr lang="en-US" sz="1800" dirty="0"/>
              <a:t>Employees who work reduced schedules are able to receive partial unemployment benefits, so long as they work 3 days or less and do not earn more than $504 per week.  Their unemployment benefits would be adjusted in accordance with their weekly earnings.</a:t>
            </a:r>
          </a:p>
          <a:p>
            <a:pPr lvl="1"/>
            <a:r>
              <a:rPr lang="en-US" sz="1800" dirty="0"/>
              <a:t>If employees are eligible for partial NYS unemployment benefits the employees would also receive the $600 federal unemployment benefit.  </a:t>
            </a:r>
          </a:p>
          <a:p>
            <a:endParaRPr lang="en-US" dirty="0"/>
          </a:p>
        </p:txBody>
      </p:sp>
    </p:spTree>
    <p:extLst>
      <p:ext uri="{BB962C8B-B14F-4D97-AF65-F5344CB8AC3E}">
        <p14:creationId xmlns:p14="http://schemas.microsoft.com/office/powerpoint/2010/main" val="38433547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302A48-6938-4140-BED8-F566CE0703C2}"/>
              </a:ext>
            </a:extLst>
          </p:cNvPr>
          <p:cNvSpPr>
            <a:spLocks noGrp="1"/>
          </p:cNvSpPr>
          <p:nvPr>
            <p:ph idx="1"/>
          </p:nvPr>
        </p:nvSpPr>
        <p:spPr>
          <a:xfrm>
            <a:off x="677334" y="508001"/>
            <a:ext cx="8596668" cy="5533362"/>
          </a:xfrm>
        </p:spPr>
        <p:txBody>
          <a:bodyPr/>
          <a:lstStyle/>
          <a:p>
            <a:r>
              <a:rPr lang="en-US" sz="2000" u="sng" dirty="0"/>
              <a:t>Are employees who voluntarily choose not to work eligible for unemployment benefits?</a:t>
            </a:r>
          </a:p>
          <a:p>
            <a:pPr lvl="1"/>
            <a:r>
              <a:rPr lang="en-US" sz="1800" dirty="0"/>
              <a:t>Employees who refuse work in an effort to keep receiving UE benefits are not eligible.</a:t>
            </a:r>
          </a:p>
          <a:p>
            <a:r>
              <a:rPr lang="en-US" sz="2000" u="sng" dirty="0"/>
              <a:t>Are employees who are afraid to return to work due to risk of exposure to COVID-19 eligible?</a:t>
            </a:r>
          </a:p>
          <a:p>
            <a:pPr lvl="1"/>
            <a:r>
              <a:rPr lang="en-US" sz="1800" dirty="0"/>
              <a:t>Employees who refuse work due to fear of contracting Coronavirus are not eligible. </a:t>
            </a:r>
          </a:p>
          <a:p>
            <a:r>
              <a:rPr lang="en-US" sz="2000" u="sng" dirty="0"/>
              <a:t>My employee works in NYC but lives in Pennsylvania.  Where should they file for UE benefits?</a:t>
            </a:r>
          </a:p>
          <a:p>
            <a:pPr lvl="1"/>
            <a:r>
              <a:rPr lang="en-US" sz="1800" dirty="0"/>
              <a:t>Employees should file in the state where they work; not where they live. </a:t>
            </a:r>
          </a:p>
          <a:p>
            <a:endParaRPr lang="en-US" u="sng" dirty="0"/>
          </a:p>
        </p:txBody>
      </p:sp>
    </p:spTree>
    <p:extLst>
      <p:ext uri="{BB962C8B-B14F-4D97-AF65-F5344CB8AC3E}">
        <p14:creationId xmlns:p14="http://schemas.microsoft.com/office/powerpoint/2010/main" val="39070442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A7EE5-0A28-4585-B5FE-7F1491989793}"/>
              </a:ext>
            </a:extLst>
          </p:cNvPr>
          <p:cNvSpPr>
            <a:spLocks noGrp="1"/>
          </p:cNvSpPr>
          <p:nvPr>
            <p:ph type="title"/>
          </p:nvPr>
        </p:nvSpPr>
        <p:spPr>
          <a:xfrm>
            <a:off x="677334" y="609600"/>
            <a:ext cx="8596668" cy="803564"/>
          </a:xfrm>
        </p:spPr>
        <p:txBody>
          <a:bodyPr/>
          <a:lstStyle/>
          <a:p>
            <a:r>
              <a:rPr lang="en-US" dirty="0"/>
              <a:t>Delay of Payroll Tax Payment</a:t>
            </a:r>
          </a:p>
        </p:txBody>
      </p:sp>
      <p:sp>
        <p:nvSpPr>
          <p:cNvPr id="3" name="Content Placeholder 2">
            <a:extLst>
              <a:ext uri="{FF2B5EF4-FFF2-40B4-BE49-F238E27FC236}">
                <a16:creationId xmlns:a16="http://schemas.microsoft.com/office/drawing/2014/main" id="{35398E65-4D7A-4A80-8F9B-34428F9A4843}"/>
              </a:ext>
            </a:extLst>
          </p:cNvPr>
          <p:cNvSpPr>
            <a:spLocks noGrp="1"/>
          </p:cNvSpPr>
          <p:nvPr>
            <p:ph idx="1"/>
          </p:nvPr>
        </p:nvSpPr>
        <p:spPr>
          <a:xfrm>
            <a:off x="677334" y="1496291"/>
            <a:ext cx="8596668" cy="4545071"/>
          </a:xfrm>
        </p:spPr>
        <p:txBody>
          <a:bodyPr/>
          <a:lstStyle/>
          <a:p>
            <a:r>
              <a:rPr lang="en-US" sz="2000" dirty="0"/>
              <a:t>Employer’s portion of social security taxes </a:t>
            </a:r>
          </a:p>
          <a:p>
            <a:r>
              <a:rPr lang="en-US" sz="2000" dirty="0"/>
              <a:t>Otherwise required to be made during the period of March 27, 2020 through December 31, 2020.</a:t>
            </a:r>
          </a:p>
          <a:p>
            <a:pPr lvl="1"/>
            <a:r>
              <a:rPr lang="en-US" sz="1800" b="1" dirty="0"/>
              <a:t>All</a:t>
            </a:r>
            <a:r>
              <a:rPr lang="en-US" sz="1800" dirty="0"/>
              <a:t> employers may defer these deposits and payments, even those who receive loans pursuant to the Paycheck Protection Program (“PPP”) as long as no decision from the employer’s lender that the loan is forgiven.  Once the loan is forgiven the employer can no longer defer the deposits and payments.</a:t>
            </a:r>
          </a:p>
          <a:p>
            <a:pPr lvl="1"/>
            <a:r>
              <a:rPr lang="en-US" sz="1800" dirty="0"/>
              <a:t>Employers do </a:t>
            </a:r>
            <a:r>
              <a:rPr lang="en-US" sz="1800" b="1" dirty="0"/>
              <a:t>not</a:t>
            </a:r>
            <a:r>
              <a:rPr lang="en-US" sz="1800" dirty="0"/>
              <a:t> need to make a special election to be able to defer these deposits and payments.  </a:t>
            </a:r>
          </a:p>
          <a:p>
            <a:pPr lvl="2"/>
            <a:r>
              <a:rPr lang="en-US" sz="1600" dirty="0"/>
              <a:t>The proper tax return forms for the second calendar quarter of 2020 will be revised and the IRS will instruct employers how, on the revised forms, to reflect these deferred deposits that were owed for the first quarter of this year.</a:t>
            </a:r>
          </a:p>
          <a:p>
            <a:endParaRPr lang="en-US" dirty="0"/>
          </a:p>
        </p:txBody>
      </p:sp>
    </p:spTree>
    <p:extLst>
      <p:ext uri="{BB962C8B-B14F-4D97-AF65-F5344CB8AC3E}">
        <p14:creationId xmlns:p14="http://schemas.microsoft.com/office/powerpoint/2010/main" val="1457275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CDB419-B8EA-4ECD-812F-76ECFC2C7FDC}"/>
              </a:ext>
            </a:extLst>
          </p:cNvPr>
          <p:cNvSpPr>
            <a:spLocks noGrp="1"/>
          </p:cNvSpPr>
          <p:nvPr>
            <p:ph idx="1"/>
          </p:nvPr>
        </p:nvSpPr>
        <p:spPr>
          <a:xfrm>
            <a:off x="677334" y="692727"/>
            <a:ext cx="8596668" cy="5348635"/>
          </a:xfrm>
        </p:spPr>
        <p:txBody>
          <a:bodyPr/>
          <a:lstStyle/>
          <a:p>
            <a:r>
              <a:rPr lang="en-US" sz="2400" dirty="0"/>
              <a:t>All deferred deposits and payments, including those made by employers who received PPP loans, may be deferred until the end of 2021 and 2022 without penalty.</a:t>
            </a:r>
          </a:p>
          <a:p>
            <a:r>
              <a:rPr lang="en-US" sz="2400" dirty="0"/>
              <a:t>Employers are still responsible for depositing the deferred deposits as follows:</a:t>
            </a:r>
          </a:p>
          <a:p>
            <a:pPr lvl="1"/>
            <a:r>
              <a:rPr lang="en-US" sz="2200" dirty="0"/>
              <a:t>On December 31, 2021, 50% of the deferred amount; and,</a:t>
            </a:r>
          </a:p>
          <a:p>
            <a:pPr lvl="1"/>
            <a:r>
              <a:rPr lang="en-US" sz="2200" dirty="0"/>
              <a:t>On December 31, 2022, the remaining amount.</a:t>
            </a:r>
          </a:p>
          <a:p>
            <a:endParaRPr lang="en-US" dirty="0"/>
          </a:p>
        </p:txBody>
      </p:sp>
    </p:spTree>
    <p:extLst>
      <p:ext uri="{BB962C8B-B14F-4D97-AF65-F5344CB8AC3E}">
        <p14:creationId xmlns:p14="http://schemas.microsoft.com/office/powerpoint/2010/main" val="18190974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6A76E-5493-4E03-A2E2-F39534A22F15}"/>
              </a:ext>
            </a:extLst>
          </p:cNvPr>
          <p:cNvSpPr>
            <a:spLocks noGrp="1"/>
          </p:cNvSpPr>
          <p:nvPr>
            <p:ph type="title"/>
          </p:nvPr>
        </p:nvSpPr>
        <p:spPr>
          <a:xfrm>
            <a:off x="677334" y="609600"/>
            <a:ext cx="8596668" cy="803564"/>
          </a:xfrm>
        </p:spPr>
        <p:txBody>
          <a:bodyPr/>
          <a:lstStyle/>
          <a:p>
            <a:r>
              <a:rPr lang="en-US" dirty="0"/>
              <a:t>Paycheck Protection Program (“PPP”)</a:t>
            </a:r>
          </a:p>
        </p:txBody>
      </p:sp>
      <p:sp>
        <p:nvSpPr>
          <p:cNvPr id="3" name="Content Placeholder 2">
            <a:extLst>
              <a:ext uri="{FF2B5EF4-FFF2-40B4-BE49-F238E27FC236}">
                <a16:creationId xmlns:a16="http://schemas.microsoft.com/office/drawing/2014/main" id="{2D2A8D7D-A714-4BE2-A0F6-3D80DDEAD929}"/>
              </a:ext>
            </a:extLst>
          </p:cNvPr>
          <p:cNvSpPr>
            <a:spLocks noGrp="1"/>
          </p:cNvSpPr>
          <p:nvPr>
            <p:ph idx="1"/>
          </p:nvPr>
        </p:nvSpPr>
        <p:spPr>
          <a:xfrm>
            <a:off x="677334" y="1505527"/>
            <a:ext cx="8596668" cy="4535835"/>
          </a:xfrm>
        </p:spPr>
        <p:txBody>
          <a:bodyPr>
            <a:normAutofit/>
          </a:bodyPr>
          <a:lstStyle/>
          <a:p>
            <a:r>
              <a:rPr lang="en-US" dirty="0"/>
              <a:t>Businesses with fewer than 500 employees (including all full-time, part-time, and any other employee) are eligible for this program.</a:t>
            </a:r>
          </a:p>
          <a:p>
            <a:pPr lvl="1"/>
            <a:r>
              <a:rPr lang="en-US" dirty="0"/>
              <a:t>Businesses in the hospitality industry (as designated by NAICS Code 72) may be allowed to treat individual business locations as individual organizations for PPP loans if the location has 500 or fewer employees.</a:t>
            </a:r>
          </a:p>
          <a:p>
            <a:pPr lvl="1"/>
            <a:r>
              <a:rPr lang="en-US" dirty="0"/>
              <a:t>Independent contractors, sole-proprietors and self-employed</a:t>
            </a:r>
          </a:p>
          <a:p>
            <a:pPr lvl="1"/>
            <a:r>
              <a:rPr lang="en-US" dirty="0"/>
              <a:t>501(c)(3)</a:t>
            </a:r>
          </a:p>
          <a:p>
            <a:r>
              <a:rPr lang="en-US" dirty="0"/>
              <a:t>PPP loans can be granted in amounts of up to 2.5 times the average monthly payroll costs for </a:t>
            </a:r>
          </a:p>
          <a:p>
            <a:pPr lvl="1"/>
            <a:r>
              <a:rPr lang="en-US" dirty="0"/>
              <a:t>Either 2019 or</a:t>
            </a:r>
          </a:p>
          <a:p>
            <a:pPr lvl="1"/>
            <a:r>
              <a:rPr lang="en-US" dirty="0"/>
              <a:t>The last 12 months </a:t>
            </a:r>
          </a:p>
          <a:p>
            <a:pPr lvl="1"/>
            <a:r>
              <a:rPr lang="en-US" dirty="0"/>
              <a:t>Up to $10 million  </a:t>
            </a:r>
          </a:p>
          <a:p>
            <a:pPr lvl="1"/>
            <a:r>
              <a:rPr lang="en-US" dirty="0"/>
              <a:t>The maximum interest rate for the loan is 1% and the maximum term is 2 years.</a:t>
            </a:r>
          </a:p>
          <a:p>
            <a:pPr lvl="1"/>
            <a:endParaRPr lang="en-US" dirty="0"/>
          </a:p>
        </p:txBody>
      </p:sp>
    </p:spTree>
    <p:extLst>
      <p:ext uri="{BB962C8B-B14F-4D97-AF65-F5344CB8AC3E}">
        <p14:creationId xmlns:p14="http://schemas.microsoft.com/office/powerpoint/2010/main" val="29051156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5DB7B-9001-43D0-B1C5-23A9E2AEB977}"/>
              </a:ext>
            </a:extLst>
          </p:cNvPr>
          <p:cNvSpPr>
            <a:spLocks noGrp="1"/>
          </p:cNvSpPr>
          <p:nvPr>
            <p:ph type="title"/>
          </p:nvPr>
        </p:nvSpPr>
        <p:spPr/>
        <p:txBody>
          <a:bodyPr/>
          <a:lstStyle/>
          <a:p>
            <a:r>
              <a:rPr lang="en-US" dirty="0"/>
              <a:t>PPP: Payroll Costs </a:t>
            </a:r>
          </a:p>
        </p:txBody>
      </p:sp>
      <p:sp>
        <p:nvSpPr>
          <p:cNvPr id="3" name="Content Placeholder 2">
            <a:extLst>
              <a:ext uri="{FF2B5EF4-FFF2-40B4-BE49-F238E27FC236}">
                <a16:creationId xmlns:a16="http://schemas.microsoft.com/office/drawing/2014/main" id="{ED78A237-22A9-4157-B750-03950091BE79}"/>
              </a:ext>
            </a:extLst>
          </p:cNvPr>
          <p:cNvSpPr>
            <a:spLocks noGrp="1"/>
          </p:cNvSpPr>
          <p:nvPr>
            <p:ph idx="1"/>
          </p:nvPr>
        </p:nvSpPr>
        <p:spPr>
          <a:xfrm>
            <a:off x="677334" y="1340134"/>
            <a:ext cx="8596668" cy="4908266"/>
          </a:xfrm>
        </p:spPr>
        <p:txBody>
          <a:bodyPr>
            <a:normAutofit/>
          </a:bodyPr>
          <a:lstStyle/>
          <a:p>
            <a:r>
              <a:rPr lang="en-US" dirty="0"/>
              <a:t>Salaries, wages, commissions, all cash compensation including housing stipends (</a:t>
            </a:r>
            <a:r>
              <a:rPr lang="en-US" dirty="0">
                <a:solidFill>
                  <a:srgbClr val="FF0000"/>
                </a:solidFill>
              </a:rPr>
              <a:t>hazard pay may qualify</a:t>
            </a:r>
            <a:r>
              <a:rPr lang="en-US" dirty="0"/>
              <a:t>)</a:t>
            </a:r>
          </a:p>
          <a:p>
            <a:r>
              <a:rPr lang="en-US" dirty="0"/>
              <a:t>PTO</a:t>
            </a:r>
          </a:p>
          <a:p>
            <a:r>
              <a:rPr lang="en-US" dirty="0"/>
              <a:t>Severance pay</a:t>
            </a:r>
          </a:p>
          <a:p>
            <a:r>
              <a:rPr lang="en-US" dirty="0"/>
              <a:t>Payments for provisions of group health care benefits, including insurance premiums</a:t>
            </a:r>
          </a:p>
          <a:p>
            <a:r>
              <a:rPr lang="en-US" dirty="0"/>
              <a:t>Payments for retirement benefits</a:t>
            </a:r>
          </a:p>
          <a:p>
            <a:r>
              <a:rPr lang="en-US" dirty="0"/>
              <a:t>State or local payroll taxes</a:t>
            </a:r>
          </a:p>
          <a:p>
            <a:pPr marL="0" indent="0">
              <a:buNone/>
            </a:pPr>
            <a:r>
              <a:rPr lang="en-US" dirty="0"/>
              <a:t>NOT Payroll Costs</a:t>
            </a:r>
          </a:p>
          <a:p>
            <a:r>
              <a:rPr lang="en-US" dirty="0"/>
              <a:t>1099 costs</a:t>
            </a:r>
          </a:p>
          <a:p>
            <a:r>
              <a:rPr lang="en-US" dirty="0"/>
              <a:t>Wages in excess of 100k </a:t>
            </a:r>
          </a:p>
          <a:p>
            <a:r>
              <a:rPr lang="en-US" dirty="0"/>
              <a:t>ER’s share of federal payroll taxes</a:t>
            </a:r>
          </a:p>
          <a:p>
            <a:r>
              <a:rPr lang="en-US" dirty="0"/>
              <a:t>FFCRA payments </a:t>
            </a:r>
          </a:p>
        </p:txBody>
      </p:sp>
    </p:spTree>
    <p:extLst>
      <p:ext uri="{BB962C8B-B14F-4D97-AF65-F5344CB8AC3E}">
        <p14:creationId xmlns:p14="http://schemas.microsoft.com/office/powerpoint/2010/main" val="24578466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E1049-F86E-4F9A-B525-FC16C6226320}"/>
              </a:ext>
            </a:extLst>
          </p:cNvPr>
          <p:cNvSpPr>
            <a:spLocks noGrp="1"/>
          </p:cNvSpPr>
          <p:nvPr>
            <p:ph type="title"/>
          </p:nvPr>
        </p:nvSpPr>
        <p:spPr/>
        <p:txBody>
          <a:bodyPr/>
          <a:lstStyle/>
          <a:p>
            <a:r>
              <a:rPr lang="en-US" dirty="0"/>
              <a:t>PPP: Other Eligible Costs for Forgiveness</a:t>
            </a:r>
          </a:p>
        </p:txBody>
      </p:sp>
      <p:sp>
        <p:nvSpPr>
          <p:cNvPr id="3" name="Content Placeholder 2">
            <a:extLst>
              <a:ext uri="{FF2B5EF4-FFF2-40B4-BE49-F238E27FC236}">
                <a16:creationId xmlns:a16="http://schemas.microsoft.com/office/drawing/2014/main" id="{F330AD10-8ED1-48F1-9372-F3A6840E8AC5}"/>
              </a:ext>
            </a:extLst>
          </p:cNvPr>
          <p:cNvSpPr>
            <a:spLocks noGrp="1"/>
          </p:cNvSpPr>
          <p:nvPr>
            <p:ph idx="1"/>
          </p:nvPr>
        </p:nvSpPr>
        <p:spPr/>
        <p:txBody>
          <a:bodyPr/>
          <a:lstStyle/>
          <a:p>
            <a:r>
              <a:rPr lang="en-US" dirty="0"/>
              <a:t>Interest payments on mortgages incurred prior to 2/15/2020</a:t>
            </a:r>
          </a:p>
          <a:p>
            <a:r>
              <a:rPr lang="en-US" dirty="0"/>
              <a:t>Rent payments on leases incurred prior to 2/15/2020</a:t>
            </a:r>
          </a:p>
          <a:p>
            <a:r>
              <a:rPr lang="en-US" dirty="0"/>
              <a:t>Utility payments</a:t>
            </a:r>
          </a:p>
          <a:p>
            <a:endParaRPr lang="en-US" dirty="0"/>
          </a:p>
          <a:p>
            <a:r>
              <a:rPr lang="en-US" dirty="0">
                <a:solidFill>
                  <a:srgbClr val="FF0000"/>
                </a:solidFill>
              </a:rPr>
              <a:t>75% of PPP loan must be used for Payroll Costs </a:t>
            </a:r>
          </a:p>
          <a:p>
            <a:endParaRPr lang="en-US" dirty="0"/>
          </a:p>
        </p:txBody>
      </p:sp>
    </p:spTree>
    <p:extLst>
      <p:ext uri="{BB962C8B-B14F-4D97-AF65-F5344CB8AC3E}">
        <p14:creationId xmlns:p14="http://schemas.microsoft.com/office/powerpoint/2010/main" val="8429122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73CEC1-FA5A-48C6-AC95-68BF2718F2A0}"/>
              </a:ext>
            </a:extLst>
          </p:cNvPr>
          <p:cNvSpPr>
            <a:spLocks noGrp="1"/>
          </p:cNvSpPr>
          <p:nvPr>
            <p:ph idx="1"/>
          </p:nvPr>
        </p:nvSpPr>
        <p:spPr>
          <a:xfrm>
            <a:off x="677334" y="711201"/>
            <a:ext cx="8596668" cy="5330162"/>
          </a:xfrm>
        </p:spPr>
        <p:txBody>
          <a:bodyPr/>
          <a:lstStyle/>
          <a:p>
            <a:r>
              <a:rPr lang="en-US" dirty="0"/>
              <a:t>The loans will be forgivable up to the amount of the business’s eligible costs incurred during the 8 weeks following the origination date of the loan. </a:t>
            </a:r>
          </a:p>
          <a:p>
            <a:r>
              <a:rPr lang="en-US" dirty="0"/>
              <a:t>The amount of loan forgiveness would be reduced by:</a:t>
            </a:r>
          </a:p>
          <a:p>
            <a:pPr lvl="1"/>
            <a:r>
              <a:rPr lang="en-US" dirty="0"/>
              <a:t>The percentage by which full-time equivalent positions have been reduced, and;</a:t>
            </a:r>
          </a:p>
          <a:p>
            <a:pPr lvl="1"/>
            <a:r>
              <a:rPr lang="en-US" dirty="0"/>
              <a:t>The amount that salaries or wages are reduced beyond 25% of employees’ prior salaries or wages, unless the employees earned $100,000 or more.  </a:t>
            </a:r>
          </a:p>
          <a:p>
            <a:r>
              <a:rPr lang="en-US" dirty="0"/>
              <a:t>Employers that receive PPP loans that have laid off employees or reduced their salaries or wages at any time between February 15, 2020 and April 26, 2020 may still receive forgiveness of the full amount of the loan used if the employers were to rehire employees or reinstate full salaries by June 30, 2020.  </a:t>
            </a:r>
          </a:p>
          <a:p>
            <a:r>
              <a:rPr lang="en-US" dirty="0"/>
              <a:t>Loan forgiveness will not be included in the recipient’s taxable income.</a:t>
            </a:r>
          </a:p>
          <a:p>
            <a:r>
              <a:rPr lang="en-US" dirty="0"/>
              <a:t>All loans over $2mm will be audited by the SBA</a:t>
            </a:r>
          </a:p>
          <a:p>
            <a:pPr lvl="1"/>
            <a:endParaRPr lang="en-US" dirty="0"/>
          </a:p>
        </p:txBody>
      </p:sp>
    </p:spTree>
    <p:extLst>
      <p:ext uri="{BB962C8B-B14F-4D97-AF65-F5344CB8AC3E}">
        <p14:creationId xmlns:p14="http://schemas.microsoft.com/office/powerpoint/2010/main" val="38964857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FBD80-AAF1-48F5-B08A-E3D9885F2440}"/>
              </a:ext>
            </a:extLst>
          </p:cNvPr>
          <p:cNvSpPr>
            <a:spLocks noGrp="1"/>
          </p:cNvSpPr>
          <p:nvPr>
            <p:ph type="title"/>
          </p:nvPr>
        </p:nvSpPr>
        <p:spPr>
          <a:xfrm>
            <a:off x="677334" y="609600"/>
            <a:ext cx="8596668" cy="729673"/>
          </a:xfrm>
        </p:spPr>
        <p:txBody>
          <a:bodyPr/>
          <a:lstStyle/>
          <a:p>
            <a:r>
              <a:rPr lang="en-US" dirty="0"/>
              <a:t>Employee Retention Credit for Employers</a:t>
            </a:r>
          </a:p>
        </p:txBody>
      </p:sp>
      <p:sp>
        <p:nvSpPr>
          <p:cNvPr id="3" name="Content Placeholder 2">
            <a:extLst>
              <a:ext uri="{FF2B5EF4-FFF2-40B4-BE49-F238E27FC236}">
                <a16:creationId xmlns:a16="http://schemas.microsoft.com/office/drawing/2014/main" id="{839AD1E1-854C-4ED6-BEEB-03CB51C7BD43}"/>
              </a:ext>
            </a:extLst>
          </p:cNvPr>
          <p:cNvSpPr>
            <a:spLocks noGrp="1"/>
          </p:cNvSpPr>
          <p:nvPr>
            <p:ph idx="1"/>
          </p:nvPr>
        </p:nvSpPr>
        <p:spPr>
          <a:xfrm>
            <a:off x="677334" y="1339273"/>
            <a:ext cx="8596668" cy="4702089"/>
          </a:xfrm>
        </p:spPr>
        <p:txBody>
          <a:bodyPr/>
          <a:lstStyle/>
          <a:p>
            <a:r>
              <a:rPr lang="en-US" dirty="0"/>
              <a:t>Eligible employers may receive a refundable tax credit equal to 50% of qualified wages paid to employees after March 12, 2020 and before January 1, 2021.  The maximum credit amount is $5,000.00 per employee for all calendar quarters.  </a:t>
            </a:r>
          </a:p>
          <a:p>
            <a:r>
              <a:rPr lang="en-US" dirty="0"/>
              <a:t>Eligible employers </a:t>
            </a:r>
          </a:p>
          <a:p>
            <a:pPr lvl="1"/>
            <a:r>
              <a:rPr lang="en-US" dirty="0"/>
              <a:t>Fully or partially suspended operations during any yearly quarter due to orders from governmental authority limiting commerce, travel or group meetings due to COVID-19 or</a:t>
            </a:r>
          </a:p>
          <a:p>
            <a:pPr lvl="1"/>
            <a:r>
              <a:rPr lang="en-US" dirty="0"/>
              <a:t>Experience a significant decline in gross receipts (greater than 50%)</a:t>
            </a:r>
          </a:p>
          <a:p>
            <a:pPr lvl="1"/>
            <a:r>
              <a:rPr lang="en-US" dirty="0"/>
              <a:t>Measured on a quarterly basis </a:t>
            </a:r>
          </a:p>
          <a:p>
            <a:pPr lvl="2"/>
            <a:r>
              <a:rPr lang="en-US" dirty="0"/>
              <a:t>May take credit when gross receipts fall below 50% (compared to 2019 quarter)</a:t>
            </a:r>
          </a:p>
          <a:p>
            <a:pPr lvl="2"/>
            <a:r>
              <a:rPr lang="en-US" dirty="0"/>
              <a:t>Must stop taking credit when gross receipts rise above 80% (compared to 2019 quarter)</a:t>
            </a:r>
          </a:p>
          <a:p>
            <a:pPr lvl="1"/>
            <a:r>
              <a:rPr lang="en-US" dirty="0"/>
              <a:t> </a:t>
            </a:r>
            <a:r>
              <a:rPr lang="en-US" dirty="0">
                <a:solidFill>
                  <a:srgbClr val="FF0000"/>
                </a:solidFill>
              </a:rPr>
              <a:t>CANNOT utilize if receiving PPP </a:t>
            </a:r>
          </a:p>
          <a:p>
            <a:endParaRPr lang="en-US" dirty="0"/>
          </a:p>
          <a:p>
            <a:endParaRPr lang="en-US" dirty="0"/>
          </a:p>
        </p:txBody>
      </p:sp>
    </p:spTree>
    <p:extLst>
      <p:ext uri="{BB962C8B-B14F-4D97-AF65-F5344CB8AC3E}">
        <p14:creationId xmlns:p14="http://schemas.microsoft.com/office/powerpoint/2010/main" val="19445317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5B12F-D92B-479C-A8CA-AEC2125408DD}"/>
              </a:ext>
            </a:extLst>
          </p:cNvPr>
          <p:cNvSpPr>
            <a:spLocks noGrp="1"/>
          </p:cNvSpPr>
          <p:nvPr>
            <p:ph type="title"/>
          </p:nvPr>
        </p:nvSpPr>
        <p:spPr/>
        <p:txBody>
          <a:bodyPr/>
          <a:lstStyle/>
          <a:p>
            <a:r>
              <a:rPr lang="en-US" dirty="0"/>
              <a:t>Economic Injury Disaster Loan (EIDL)</a:t>
            </a:r>
          </a:p>
        </p:txBody>
      </p:sp>
      <p:sp>
        <p:nvSpPr>
          <p:cNvPr id="3" name="Content Placeholder 2">
            <a:extLst>
              <a:ext uri="{FF2B5EF4-FFF2-40B4-BE49-F238E27FC236}">
                <a16:creationId xmlns:a16="http://schemas.microsoft.com/office/drawing/2014/main" id="{3B51F4F7-F482-4023-8251-D2A92C96C2AA}"/>
              </a:ext>
            </a:extLst>
          </p:cNvPr>
          <p:cNvSpPr>
            <a:spLocks noGrp="1"/>
          </p:cNvSpPr>
          <p:nvPr>
            <p:ph idx="1"/>
          </p:nvPr>
        </p:nvSpPr>
        <p:spPr>
          <a:xfrm>
            <a:off x="721175" y="1540550"/>
            <a:ext cx="8596668" cy="3880773"/>
          </a:xfrm>
        </p:spPr>
        <p:txBody>
          <a:bodyPr>
            <a:normAutofit lnSpcReduction="10000"/>
          </a:bodyPr>
          <a:lstStyle/>
          <a:p>
            <a:r>
              <a:rPr lang="en-US" dirty="0"/>
              <a:t>Low –interest loan fort payment of payroll and operating expenses</a:t>
            </a:r>
          </a:p>
          <a:p>
            <a:pPr marL="0" indent="0">
              <a:buNone/>
            </a:pPr>
            <a:r>
              <a:rPr lang="en-US" dirty="0"/>
              <a:t>Eligibility:</a:t>
            </a:r>
          </a:p>
          <a:p>
            <a:r>
              <a:rPr lang="en-US" dirty="0"/>
              <a:t>500 or fewer employees</a:t>
            </a:r>
          </a:p>
          <a:p>
            <a:r>
              <a:rPr lang="en-US" dirty="0"/>
              <a:t>Sole-</a:t>
            </a:r>
            <a:r>
              <a:rPr lang="en-US" dirty="0" err="1"/>
              <a:t>proprieter</a:t>
            </a:r>
            <a:r>
              <a:rPr lang="en-US" dirty="0"/>
              <a:t>, IC’s, 501(c), (d) or (e)</a:t>
            </a:r>
          </a:p>
          <a:p>
            <a:r>
              <a:rPr lang="en-US" dirty="0"/>
              <a:t>In operations since 1/31/2020</a:t>
            </a:r>
          </a:p>
          <a:p>
            <a:pPr marL="0" indent="0">
              <a:buNone/>
            </a:pPr>
            <a:r>
              <a:rPr lang="en-US" dirty="0"/>
              <a:t>Loan Terms:</a:t>
            </a:r>
          </a:p>
          <a:p>
            <a:r>
              <a:rPr lang="en-US" dirty="0"/>
              <a:t>Amount to be determined by SBA (up to 50% of gross profit) up to $2mm</a:t>
            </a:r>
          </a:p>
          <a:p>
            <a:r>
              <a:rPr lang="en-US" dirty="0"/>
              <a:t>3.75% (or 2.75% for non-profits)</a:t>
            </a:r>
          </a:p>
          <a:p>
            <a:r>
              <a:rPr lang="en-US" dirty="0"/>
              <a:t>Up to 30 years </a:t>
            </a:r>
          </a:p>
          <a:p>
            <a:r>
              <a:rPr lang="en-US" dirty="0"/>
              <a:t>Up to 10k emergency grant </a:t>
            </a:r>
          </a:p>
          <a:p>
            <a:pPr marL="0" indent="0">
              <a:buNone/>
            </a:pPr>
            <a:endParaRPr lang="en-US" dirty="0"/>
          </a:p>
          <a:p>
            <a:endParaRPr lang="en-US" dirty="0"/>
          </a:p>
        </p:txBody>
      </p:sp>
    </p:spTree>
    <p:extLst>
      <p:ext uri="{BB962C8B-B14F-4D97-AF65-F5344CB8AC3E}">
        <p14:creationId xmlns:p14="http://schemas.microsoft.com/office/powerpoint/2010/main" val="2156868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9DB93-0435-4FE2-9700-060EA36A7709}"/>
              </a:ext>
            </a:extLst>
          </p:cNvPr>
          <p:cNvSpPr>
            <a:spLocks noGrp="1"/>
          </p:cNvSpPr>
          <p:nvPr>
            <p:ph type="title"/>
          </p:nvPr>
        </p:nvSpPr>
        <p:spPr>
          <a:xfrm>
            <a:off x="677334" y="609600"/>
            <a:ext cx="8596668" cy="806245"/>
          </a:xfrm>
        </p:spPr>
        <p:txBody>
          <a:bodyPr>
            <a:normAutofit fontScale="90000"/>
          </a:bodyPr>
          <a:lstStyle/>
          <a:p>
            <a:r>
              <a:rPr lang="en-US" dirty="0"/>
              <a:t>Leave Obligations Under NYS COVID Leave Law</a:t>
            </a:r>
          </a:p>
        </p:txBody>
      </p:sp>
      <p:sp>
        <p:nvSpPr>
          <p:cNvPr id="3" name="Content Placeholder 2">
            <a:extLst>
              <a:ext uri="{FF2B5EF4-FFF2-40B4-BE49-F238E27FC236}">
                <a16:creationId xmlns:a16="http://schemas.microsoft.com/office/drawing/2014/main" id="{417BE2DE-2408-4905-9BC5-3D2A6F489BC9}"/>
              </a:ext>
            </a:extLst>
          </p:cNvPr>
          <p:cNvSpPr>
            <a:spLocks noGrp="1"/>
          </p:cNvSpPr>
          <p:nvPr>
            <p:ph idx="1"/>
          </p:nvPr>
        </p:nvSpPr>
        <p:spPr>
          <a:xfrm>
            <a:off x="677334" y="1415845"/>
            <a:ext cx="8596668" cy="5161936"/>
          </a:xfrm>
        </p:spPr>
        <p:txBody>
          <a:bodyPr>
            <a:normAutofit lnSpcReduction="10000"/>
          </a:bodyPr>
          <a:lstStyle/>
          <a:p>
            <a:r>
              <a:rPr lang="en-US" dirty="0"/>
              <a:t>Employers with </a:t>
            </a:r>
            <a:r>
              <a:rPr lang="en-US" b="1" dirty="0"/>
              <a:t>10 or fewer employees</a:t>
            </a:r>
            <a:r>
              <a:rPr lang="en-US" dirty="0"/>
              <a:t> as of January 1, 2020 and that had a 2019 net income of </a:t>
            </a:r>
            <a:r>
              <a:rPr lang="en-US" b="1" dirty="0"/>
              <a:t>less than</a:t>
            </a:r>
            <a:r>
              <a:rPr lang="en-US" dirty="0"/>
              <a:t> $1,000,000.00:</a:t>
            </a:r>
          </a:p>
          <a:p>
            <a:pPr lvl="1"/>
            <a:r>
              <a:rPr lang="en-US" dirty="0"/>
              <a:t>Unpaid sick leave until the termination of any order of quarantine or isolation.  </a:t>
            </a:r>
          </a:p>
          <a:p>
            <a:pPr lvl="1"/>
            <a:r>
              <a:rPr lang="en-US" dirty="0"/>
              <a:t>During quarantine or isolation, employees may apply for NYS PFL and short-term disability benefits.</a:t>
            </a:r>
          </a:p>
          <a:p>
            <a:r>
              <a:rPr lang="en-US" dirty="0"/>
              <a:t>Employers with </a:t>
            </a:r>
            <a:r>
              <a:rPr lang="en-US" b="1" dirty="0"/>
              <a:t>10 or fewer employees</a:t>
            </a:r>
            <a:r>
              <a:rPr lang="en-US" dirty="0"/>
              <a:t> as of January 1, 2020 and that had a 2019 net income of </a:t>
            </a:r>
            <a:r>
              <a:rPr lang="en-US" b="1" dirty="0"/>
              <a:t>greater than </a:t>
            </a:r>
            <a:r>
              <a:rPr lang="en-US" dirty="0"/>
              <a:t>$1,000,000.00 and employers with </a:t>
            </a:r>
            <a:r>
              <a:rPr lang="en-US" b="1" dirty="0"/>
              <a:t>between 11 and 99 employees</a:t>
            </a:r>
            <a:r>
              <a:rPr lang="en-US" dirty="0"/>
              <a:t>:</a:t>
            </a:r>
          </a:p>
          <a:p>
            <a:pPr lvl="1"/>
            <a:r>
              <a:rPr lang="en-US" dirty="0"/>
              <a:t>Five (5) days of </a:t>
            </a:r>
            <a:r>
              <a:rPr lang="en-US" b="1" dirty="0"/>
              <a:t>paid</a:t>
            </a:r>
            <a:r>
              <a:rPr lang="en-US" dirty="0"/>
              <a:t> sick leave and </a:t>
            </a:r>
            <a:r>
              <a:rPr lang="en-US" b="1" dirty="0"/>
              <a:t>unpaid</a:t>
            </a:r>
            <a:r>
              <a:rPr lang="en-US" dirty="0"/>
              <a:t> sick leave until the termination of any order of quarantine or isolation.</a:t>
            </a:r>
          </a:p>
          <a:p>
            <a:pPr lvl="1"/>
            <a:r>
              <a:rPr lang="en-US" dirty="0"/>
              <a:t>During the period of unpaid leave, employees may apply for NYS PFL and short-term disability benefits.</a:t>
            </a:r>
          </a:p>
          <a:p>
            <a:r>
              <a:rPr lang="en-US" dirty="0"/>
              <a:t>Employers with 100 or more employees as of January 1, 2020, as well as public employers:</a:t>
            </a:r>
          </a:p>
          <a:p>
            <a:pPr lvl="1"/>
            <a:r>
              <a:rPr lang="en-US" dirty="0"/>
              <a:t>Fourteen (14) days of </a:t>
            </a:r>
            <a:r>
              <a:rPr lang="en-US" b="1" dirty="0"/>
              <a:t>paid</a:t>
            </a:r>
            <a:r>
              <a:rPr lang="en-US" dirty="0"/>
              <a:t> sick leave.</a:t>
            </a:r>
          </a:p>
          <a:p>
            <a:pPr lvl="1"/>
            <a:r>
              <a:rPr lang="en-US" dirty="0"/>
              <a:t>Employees are </a:t>
            </a:r>
            <a:r>
              <a:rPr lang="en-US" b="1" dirty="0"/>
              <a:t>not</a:t>
            </a:r>
            <a:r>
              <a:rPr lang="en-US" dirty="0"/>
              <a:t> eligible for NYS PFL and short term disability benefits </a:t>
            </a:r>
          </a:p>
          <a:p>
            <a:pPr lvl="1"/>
            <a:endParaRPr lang="en-US" dirty="0"/>
          </a:p>
          <a:p>
            <a:pPr lvl="1"/>
            <a:endParaRPr lang="en-US" dirty="0"/>
          </a:p>
          <a:p>
            <a:endParaRPr lang="en-US" dirty="0"/>
          </a:p>
        </p:txBody>
      </p:sp>
    </p:spTree>
    <p:extLst>
      <p:ext uri="{BB962C8B-B14F-4D97-AF65-F5344CB8AC3E}">
        <p14:creationId xmlns:p14="http://schemas.microsoft.com/office/powerpoint/2010/main" val="19951706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86BF6-A845-4D8E-9B7B-7BD9DC0AEB2B}"/>
              </a:ext>
            </a:extLst>
          </p:cNvPr>
          <p:cNvSpPr>
            <a:spLocks noGrp="1"/>
          </p:cNvSpPr>
          <p:nvPr>
            <p:ph type="title"/>
          </p:nvPr>
        </p:nvSpPr>
        <p:spPr/>
        <p:txBody>
          <a:bodyPr/>
          <a:lstStyle/>
          <a:p>
            <a:r>
              <a:rPr lang="en-US" dirty="0"/>
              <a:t>Economic Injury Disaster Loan (EIDL)</a:t>
            </a:r>
          </a:p>
        </p:txBody>
      </p:sp>
      <p:sp>
        <p:nvSpPr>
          <p:cNvPr id="3" name="Content Placeholder 2">
            <a:extLst>
              <a:ext uri="{FF2B5EF4-FFF2-40B4-BE49-F238E27FC236}">
                <a16:creationId xmlns:a16="http://schemas.microsoft.com/office/drawing/2014/main" id="{05616BB3-11CD-4589-935C-175FE197F84B}"/>
              </a:ext>
            </a:extLst>
          </p:cNvPr>
          <p:cNvSpPr>
            <a:spLocks noGrp="1"/>
          </p:cNvSpPr>
          <p:nvPr>
            <p:ph idx="1"/>
          </p:nvPr>
        </p:nvSpPr>
        <p:spPr/>
        <p:txBody>
          <a:bodyPr/>
          <a:lstStyle/>
          <a:p>
            <a:r>
              <a:rPr lang="en-US" dirty="0"/>
              <a:t>Cannot be used for same payroll costs as PPP</a:t>
            </a:r>
          </a:p>
          <a:p>
            <a:r>
              <a:rPr lang="en-US" dirty="0"/>
              <a:t>Can be used for mortgage payments and other fixed costs</a:t>
            </a:r>
          </a:p>
          <a:p>
            <a:r>
              <a:rPr lang="en-US" dirty="0"/>
              <a:t>Do not need an SBA lender to apply </a:t>
            </a:r>
          </a:p>
          <a:p>
            <a:r>
              <a:rPr lang="en-US" dirty="0"/>
              <a:t>Waives certain existing barriers to get a loan</a:t>
            </a:r>
          </a:p>
          <a:p>
            <a:pPr marL="457200" lvl="1" indent="0">
              <a:buNone/>
            </a:pPr>
            <a:endParaRPr lang="en-US" dirty="0"/>
          </a:p>
        </p:txBody>
      </p:sp>
    </p:spTree>
    <p:extLst>
      <p:ext uri="{BB962C8B-B14F-4D97-AF65-F5344CB8AC3E}">
        <p14:creationId xmlns:p14="http://schemas.microsoft.com/office/powerpoint/2010/main" val="19886306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5C7C5-F73F-4D5D-9249-55BEE2CD4F50}"/>
              </a:ext>
            </a:extLst>
          </p:cNvPr>
          <p:cNvSpPr>
            <a:spLocks noGrp="1"/>
          </p:cNvSpPr>
          <p:nvPr>
            <p:ph type="title"/>
          </p:nvPr>
        </p:nvSpPr>
        <p:spPr>
          <a:xfrm>
            <a:off x="677334" y="609600"/>
            <a:ext cx="8596668" cy="566057"/>
          </a:xfrm>
        </p:spPr>
        <p:txBody>
          <a:bodyPr>
            <a:normAutofit fontScale="90000"/>
          </a:bodyPr>
          <a:lstStyle/>
          <a:p>
            <a:pPr algn="ctr"/>
            <a:r>
              <a:rPr lang="en-US" dirty="0"/>
              <a:t>DISCLAIMER</a:t>
            </a:r>
          </a:p>
        </p:txBody>
      </p:sp>
      <p:sp>
        <p:nvSpPr>
          <p:cNvPr id="3" name="Content Placeholder 2">
            <a:extLst>
              <a:ext uri="{FF2B5EF4-FFF2-40B4-BE49-F238E27FC236}">
                <a16:creationId xmlns:a16="http://schemas.microsoft.com/office/drawing/2014/main" id="{28365C80-56CB-47E9-B58C-668347795156}"/>
              </a:ext>
            </a:extLst>
          </p:cNvPr>
          <p:cNvSpPr>
            <a:spLocks noGrp="1"/>
          </p:cNvSpPr>
          <p:nvPr>
            <p:ph idx="1"/>
          </p:nvPr>
        </p:nvSpPr>
        <p:spPr>
          <a:xfrm>
            <a:off x="677333" y="1358537"/>
            <a:ext cx="9211249" cy="4682825"/>
          </a:xfrm>
        </p:spPr>
        <p:txBody>
          <a:bodyPr>
            <a:normAutofit/>
          </a:bodyPr>
          <a:lstStyle/>
          <a:p>
            <a:pPr marL="0" indent="0">
              <a:buNone/>
            </a:pPr>
            <a:r>
              <a:rPr lang="en-US" sz="2400" dirty="0"/>
              <a:t>The purpose of this presentation by Kane Kessler. P.C., is to provide news and information on an emerging legal matter.  All content provided is for informational purposes only and should not be considered legal advice.  The transmission of information from this presentation does not establish an attorney-client relationship with the viewer.  The viewer should not rely on the information contained in any of the materials provided herein for any specific matter or fact pattern without consultation with an attorney.  The viewer is advised to check the date of this presentation and to seek out subsequent updates.  Kane Kessler, P.C. does not have any obligation to update the information provided herein upon changes in statute, code, cases, guidance, interpretations thereof or otherwise. </a:t>
            </a:r>
          </a:p>
        </p:txBody>
      </p:sp>
      <p:sp>
        <p:nvSpPr>
          <p:cNvPr id="4" name="Footer Placeholder 3">
            <a:extLst>
              <a:ext uri="{FF2B5EF4-FFF2-40B4-BE49-F238E27FC236}">
                <a16:creationId xmlns:a16="http://schemas.microsoft.com/office/drawing/2014/main" id="{0D8C398A-BCD8-4930-99B4-670E69EDBB7C}"/>
              </a:ext>
            </a:extLst>
          </p:cNvPr>
          <p:cNvSpPr>
            <a:spLocks noGrp="1"/>
          </p:cNvSpPr>
          <p:nvPr>
            <p:ph type="ftr" sz="quarter" idx="11"/>
          </p:nvPr>
        </p:nvSpPr>
        <p:spPr/>
        <p:txBody>
          <a:bodyPr/>
          <a:lstStyle/>
          <a:p>
            <a:r>
              <a:rPr lang="en-US"/>
              <a:t>Copyright © 2020 Kane Kessler, P.C.</a:t>
            </a:r>
          </a:p>
        </p:txBody>
      </p:sp>
    </p:spTree>
    <p:extLst>
      <p:ext uri="{BB962C8B-B14F-4D97-AF65-F5344CB8AC3E}">
        <p14:creationId xmlns:p14="http://schemas.microsoft.com/office/powerpoint/2010/main" val="2206009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D3DB2-074F-4846-B706-B67829FEDA21}"/>
              </a:ext>
            </a:extLst>
          </p:cNvPr>
          <p:cNvSpPr>
            <a:spLocks noGrp="1"/>
          </p:cNvSpPr>
          <p:nvPr>
            <p:ph type="title"/>
          </p:nvPr>
        </p:nvSpPr>
        <p:spPr>
          <a:xfrm>
            <a:off x="677334" y="609599"/>
            <a:ext cx="8596668" cy="1027471"/>
          </a:xfrm>
        </p:spPr>
        <p:txBody>
          <a:bodyPr>
            <a:normAutofit fontScale="90000"/>
          </a:bodyPr>
          <a:lstStyle/>
          <a:p>
            <a:r>
              <a:rPr lang="en-US" dirty="0"/>
              <a:t>Employee Eligibility for Paid Family Leave and Disability Benefits</a:t>
            </a:r>
          </a:p>
        </p:txBody>
      </p:sp>
      <p:sp>
        <p:nvSpPr>
          <p:cNvPr id="3" name="Content Placeholder 2">
            <a:extLst>
              <a:ext uri="{FF2B5EF4-FFF2-40B4-BE49-F238E27FC236}">
                <a16:creationId xmlns:a16="http://schemas.microsoft.com/office/drawing/2014/main" id="{2521891B-F470-411C-8E93-8EA4144896F9}"/>
              </a:ext>
            </a:extLst>
          </p:cNvPr>
          <p:cNvSpPr>
            <a:spLocks noGrp="1"/>
          </p:cNvSpPr>
          <p:nvPr>
            <p:ph idx="1"/>
          </p:nvPr>
        </p:nvSpPr>
        <p:spPr>
          <a:xfrm>
            <a:off x="677334" y="1814051"/>
            <a:ext cx="8596668" cy="4719483"/>
          </a:xfrm>
        </p:spPr>
        <p:txBody>
          <a:bodyPr>
            <a:normAutofit lnSpcReduction="10000"/>
          </a:bodyPr>
          <a:lstStyle/>
          <a:p>
            <a:r>
              <a:rPr lang="en-US" dirty="0"/>
              <a:t>Eligible employees who are ordered to quarantine or isolation and do not receive fourteen (14) days of paid sick leave due to COVID-19 are eligible to receive NYS PFL benefits for the unpaid portion of their quarantine or isolation.</a:t>
            </a:r>
          </a:p>
          <a:p>
            <a:pPr lvl="1"/>
            <a:r>
              <a:rPr lang="en-US" dirty="0"/>
              <a:t>These employees may also concurrently collect NYS disability benefits starting the first unpaid day of leave for a maximum benefit of $2,884.62 per week. </a:t>
            </a:r>
          </a:p>
          <a:p>
            <a:r>
              <a:rPr lang="en-US" dirty="0"/>
              <a:t>Also eligible for NYS PFL benefits are employees who must provide care for their minor dependent child who is subject to a mandatory or precautionary order of quarantine or isolation issued by the state, the state or local department of health, or any governmental agency due to COVID-19.  </a:t>
            </a:r>
          </a:p>
          <a:p>
            <a:r>
              <a:rPr lang="en-US" dirty="0"/>
              <a:t>New York State has published new NYS PFL request forms for reasons of personal quarantine or isolation and childcare. </a:t>
            </a:r>
          </a:p>
          <a:p>
            <a:r>
              <a:rPr lang="en-US" dirty="0"/>
              <a:t>To apply for NYS PFL benefits employees must submit to the employer’s PFL insurance carrier: 1) the COVID specific application, and 2) the COVID-19 quarantine or isolation order.  Like other NYS PFL circumstances, employers are responsible for completing and returning their portions of the PFL forms to the employee within three (3) business days.</a:t>
            </a:r>
          </a:p>
          <a:p>
            <a:endParaRPr lang="en-US" dirty="0"/>
          </a:p>
        </p:txBody>
      </p:sp>
    </p:spTree>
    <p:extLst>
      <p:ext uri="{BB962C8B-B14F-4D97-AF65-F5344CB8AC3E}">
        <p14:creationId xmlns:p14="http://schemas.microsoft.com/office/powerpoint/2010/main" val="2348698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37B8-868E-4676-847E-84C6D554E2C5}"/>
              </a:ext>
            </a:extLst>
          </p:cNvPr>
          <p:cNvSpPr>
            <a:spLocks noGrp="1"/>
          </p:cNvSpPr>
          <p:nvPr>
            <p:ph type="title"/>
          </p:nvPr>
        </p:nvSpPr>
        <p:spPr>
          <a:xfrm>
            <a:off x="677334" y="609600"/>
            <a:ext cx="8596668" cy="788126"/>
          </a:xfrm>
        </p:spPr>
        <p:txBody>
          <a:bodyPr/>
          <a:lstStyle/>
          <a:p>
            <a:r>
              <a:rPr lang="en-US" dirty="0"/>
              <a:t>Number of Days and Rates of Pay</a:t>
            </a:r>
          </a:p>
        </p:txBody>
      </p:sp>
      <p:sp>
        <p:nvSpPr>
          <p:cNvPr id="3" name="Content Placeholder 2">
            <a:extLst>
              <a:ext uri="{FF2B5EF4-FFF2-40B4-BE49-F238E27FC236}">
                <a16:creationId xmlns:a16="http://schemas.microsoft.com/office/drawing/2014/main" id="{5781E6F9-8282-48BF-8B99-0AC98292DE32}"/>
              </a:ext>
            </a:extLst>
          </p:cNvPr>
          <p:cNvSpPr>
            <a:spLocks noGrp="1"/>
          </p:cNvSpPr>
          <p:nvPr>
            <p:ph idx="1"/>
          </p:nvPr>
        </p:nvSpPr>
        <p:spPr>
          <a:xfrm>
            <a:off x="677334" y="1397727"/>
            <a:ext cx="8596668" cy="4643636"/>
          </a:xfrm>
        </p:spPr>
        <p:txBody>
          <a:bodyPr/>
          <a:lstStyle/>
          <a:p>
            <a:r>
              <a:rPr lang="en-US" dirty="0"/>
              <a:t>The number of days an employer must provide paid leave is </a:t>
            </a:r>
            <a:r>
              <a:rPr lang="en-US" b="1" dirty="0"/>
              <a:t>calendar days</a:t>
            </a:r>
            <a:r>
              <a:rPr lang="en-US" dirty="0"/>
              <a:t> not </a:t>
            </a:r>
            <a:r>
              <a:rPr lang="en-US" b="1" dirty="0"/>
              <a:t>business days</a:t>
            </a:r>
            <a:r>
              <a:rPr lang="en-US" dirty="0"/>
              <a:t>.</a:t>
            </a:r>
          </a:p>
          <a:p>
            <a:r>
              <a:rPr lang="en-US" dirty="0"/>
              <a:t>The pay should represent the amount of money an employee would have otherwise received for the 5 or 14 day period.  </a:t>
            </a:r>
          </a:p>
          <a:p>
            <a:r>
              <a:rPr lang="en-US" dirty="0"/>
              <a:t>Employees who work a fixed schedule or are paid a salary would continue to receive pay for the applicable period.</a:t>
            </a:r>
          </a:p>
          <a:p>
            <a:r>
              <a:rPr lang="en-US" dirty="0"/>
              <a:t>For those employees who are not paid a fixed-wage, employers should determine the employee’s pay by looking at a representative period of time to set the average daily pay rate.</a:t>
            </a:r>
          </a:p>
        </p:txBody>
      </p:sp>
    </p:spTree>
    <p:extLst>
      <p:ext uri="{BB962C8B-B14F-4D97-AF65-F5344CB8AC3E}">
        <p14:creationId xmlns:p14="http://schemas.microsoft.com/office/powerpoint/2010/main" val="3356972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85708-5002-4DC7-A012-8E312F2494F1}"/>
              </a:ext>
            </a:extLst>
          </p:cNvPr>
          <p:cNvSpPr>
            <a:spLocks noGrp="1"/>
          </p:cNvSpPr>
          <p:nvPr>
            <p:ph type="title"/>
          </p:nvPr>
        </p:nvSpPr>
        <p:spPr>
          <a:xfrm>
            <a:off x="677334" y="609601"/>
            <a:ext cx="8596668" cy="747252"/>
          </a:xfrm>
        </p:spPr>
        <p:txBody>
          <a:bodyPr/>
          <a:lstStyle/>
          <a:p>
            <a:r>
              <a:rPr lang="en-US" dirty="0"/>
              <a:t>Frequently Asked Questions</a:t>
            </a:r>
          </a:p>
        </p:txBody>
      </p:sp>
      <p:sp>
        <p:nvSpPr>
          <p:cNvPr id="3" name="Content Placeholder 2">
            <a:extLst>
              <a:ext uri="{FF2B5EF4-FFF2-40B4-BE49-F238E27FC236}">
                <a16:creationId xmlns:a16="http://schemas.microsoft.com/office/drawing/2014/main" id="{1469C0BD-CB70-480F-8133-E2A89294BC02}"/>
              </a:ext>
            </a:extLst>
          </p:cNvPr>
          <p:cNvSpPr>
            <a:spLocks noGrp="1"/>
          </p:cNvSpPr>
          <p:nvPr>
            <p:ph idx="1"/>
          </p:nvPr>
        </p:nvSpPr>
        <p:spPr>
          <a:xfrm>
            <a:off x="677334" y="1489587"/>
            <a:ext cx="8596668" cy="4758812"/>
          </a:xfrm>
        </p:spPr>
        <p:txBody>
          <a:bodyPr>
            <a:normAutofit/>
          </a:bodyPr>
          <a:lstStyle/>
          <a:p>
            <a:r>
              <a:rPr lang="en-US" sz="2000" u="sng" dirty="0"/>
              <a:t>Do Governor Cuomo’s “New York State on Pause” order and other “shelter in place” mandates constitute mandatory or precautionary orders of quarantine or isolation?</a:t>
            </a:r>
          </a:p>
          <a:p>
            <a:pPr lvl="1"/>
            <a:r>
              <a:rPr lang="en-US" sz="1800" dirty="0"/>
              <a:t>No. The new law provides benefits in cases where an individual is under an order of quarantine – either mandatory or precautionary. Entities that may issue an “order” include the State of New York, New York State Department of Health, local Board of Health or any government entity authorized to issue such order.</a:t>
            </a:r>
          </a:p>
          <a:p>
            <a:r>
              <a:rPr lang="en-US" sz="2000" u="sng" dirty="0"/>
              <a:t>If an employee is asymptomatic but can’t work on property due to the “shelter in place” or is able to work from home while under quarantine are they entitled to sick leave?</a:t>
            </a:r>
          </a:p>
          <a:p>
            <a:pPr lvl="1"/>
            <a:r>
              <a:rPr lang="en-US" sz="1800" dirty="0"/>
              <a:t>No.  Employees who are asymptomatic or have not been diagnosed with any medical condition and are physically able to work remotely while under an order of quarantine or isolation are not eligible for sick leave.</a:t>
            </a:r>
          </a:p>
        </p:txBody>
      </p:sp>
    </p:spTree>
    <p:extLst>
      <p:ext uri="{BB962C8B-B14F-4D97-AF65-F5344CB8AC3E}">
        <p14:creationId xmlns:p14="http://schemas.microsoft.com/office/powerpoint/2010/main" val="1884051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90D189-4F90-4DB2-8736-6077F9E3B48B}"/>
              </a:ext>
            </a:extLst>
          </p:cNvPr>
          <p:cNvSpPr>
            <a:spLocks noGrp="1"/>
          </p:cNvSpPr>
          <p:nvPr>
            <p:ph idx="1"/>
          </p:nvPr>
        </p:nvSpPr>
        <p:spPr>
          <a:xfrm>
            <a:off x="677334" y="600364"/>
            <a:ext cx="8596668" cy="5745017"/>
          </a:xfrm>
        </p:spPr>
        <p:txBody>
          <a:bodyPr>
            <a:normAutofit/>
          </a:bodyPr>
          <a:lstStyle/>
          <a:p>
            <a:r>
              <a:rPr lang="en-US" sz="2000" u="sng" dirty="0"/>
              <a:t>At what rate do employers pay employees the sick days?</a:t>
            </a:r>
          </a:p>
          <a:p>
            <a:pPr lvl="1"/>
            <a:r>
              <a:rPr lang="en-US" sz="1800" dirty="0"/>
              <a:t>Employees should be paid their regular rate of pay that they would have received if they were scheduled for the days they are using the sick leave.</a:t>
            </a:r>
          </a:p>
          <a:p>
            <a:r>
              <a:rPr lang="en-US" sz="2000" u="sng" dirty="0"/>
              <a:t>What are employers’ notice obligations?</a:t>
            </a:r>
          </a:p>
          <a:p>
            <a:pPr lvl="1"/>
            <a:r>
              <a:rPr lang="en-US" sz="1800" dirty="0"/>
              <a:t>Employers must let employees know that these benefits are available to them, but there is no express notice or posting requirement. </a:t>
            </a:r>
          </a:p>
          <a:p>
            <a:r>
              <a:rPr lang="en-US" sz="2000" u="sng" dirty="0"/>
              <a:t>Does Governor Cuomo’s mandate closing schools entitle employees to NYS PFL benefits if they have to now care for their child whose school is closed?</a:t>
            </a:r>
          </a:p>
          <a:p>
            <a:pPr lvl="1"/>
            <a:r>
              <a:rPr lang="en-US" sz="1800" dirty="0"/>
              <a:t>Governor Cuomo’s mandate is not an order of mandatory or precautionary quarantine.  Employees may be eligible for NYS PFL benefits if they have to care for a child whose school closed due to the school being ordered to school via a mandatory or precautionary order of quarantine or isolation.  </a:t>
            </a:r>
          </a:p>
          <a:p>
            <a:r>
              <a:rPr lang="en-US" sz="2000" u="sng" dirty="0"/>
              <a:t>Are employees who are on layoff or furlough due to COVID-19 entitled to this leave?</a:t>
            </a:r>
          </a:p>
          <a:p>
            <a:pPr lvl="1"/>
            <a:r>
              <a:rPr lang="en-US" sz="1800" dirty="0"/>
              <a:t>Employees on layoff are not entitled to this leave.</a:t>
            </a:r>
          </a:p>
          <a:p>
            <a:endParaRPr lang="en-US" dirty="0"/>
          </a:p>
        </p:txBody>
      </p:sp>
    </p:spTree>
    <p:extLst>
      <p:ext uri="{BB962C8B-B14F-4D97-AF65-F5344CB8AC3E}">
        <p14:creationId xmlns:p14="http://schemas.microsoft.com/office/powerpoint/2010/main" val="29224904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Custom 1">
      <a:majorFont>
        <a:latin typeface="Calibri"/>
        <a:ea typeface=""/>
        <a:cs typeface=""/>
      </a:majorFont>
      <a:minorFont>
        <a:latin typeface="Calibri"/>
        <a:ea typeface=""/>
        <a:cs typeface=""/>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2767</TotalTime>
  <Words>7429</Words>
  <Application>Microsoft Office PowerPoint</Application>
  <PresentationFormat>Widescreen</PresentationFormat>
  <Paragraphs>395</Paragraphs>
  <Slides>51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Arial</vt:lpstr>
      <vt:lpstr>Calibri</vt:lpstr>
      <vt:lpstr>Wingdings 3</vt:lpstr>
      <vt:lpstr>Facet</vt:lpstr>
      <vt:lpstr>Navigating COVID-19 Laws and Employer Obligations</vt:lpstr>
      <vt:lpstr>Laws Recently Enacted in Response to COVID-19 </vt:lpstr>
      <vt:lpstr>Other Laws and Guidance to Consider</vt:lpstr>
      <vt:lpstr>NYS COVID Leave</vt:lpstr>
      <vt:lpstr>Leave Obligations Under NYS COVID Leave Law</vt:lpstr>
      <vt:lpstr>Employee Eligibility for Paid Family Leave and Disability Benefits</vt:lpstr>
      <vt:lpstr>Number of Days and Rates of Pay</vt:lpstr>
      <vt:lpstr>Frequently Asked Questions</vt:lpstr>
      <vt:lpstr>PowerPoint Presentation</vt:lpstr>
      <vt:lpstr>PowerPoint Presentation</vt:lpstr>
      <vt:lpstr>Federal Families First Coronavirus Response Act</vt:lpstr>
      <vt:lpstr>FFCRA Public Health Emergency FMLA Leave</vt:lpstr>
      <vt:lpstr>FFCRA Paid Sick Leave</vt:lpstr>
      <vt:lpstr>PowerPoint Presentation</vt:lpstr>
      <vt:lpstr>PowerPoint Presentation</vt:lpstr>
      <vt:lpstr>Number of Hours of Leave</vt:lpstr>
      <vt:lpstr>Rates of Pay</vt:lpstr>
      <vt:lpstr>Employer Notice Obligations</vt:lpstr>
      <vt:lpstr>Tax Credits</vt:lpstr>
      <vt:lpstr>Employee Notice and Required Information</vt:lpstr>
      <vt:lpstr>PowerPoint Presentation</vt:lpstr>
      <vt:lpstr>Frequently Asked Questions</vt:lpstr>
      <vt:lpstr>PowerPoint Presentation</vt:lpstr>
      <vt:lpstr>PowerPoint Presentation</vt:lpstr>
      <vt:lpstr>PowerPoint Presentation</vt:lpstr>
      <vt:lpstr>Consideration of Other Laws</vt:lpstr>
      <vt:lpstr>PowerPoint Presentation</vt:lpstr>
      <vt:lpstr>PowerPoint Presentation</vt:lpstr>
      <vt:lpstr>PowerPoint Presentation</vt:lpstr>
      <vt:lpstr>PowerPoint Presentation</vt:lpstr>
      <vt:lpstr>PowerPoint Presentation</vt:lpstr>
      <vt:lpstr>EEOC COVID-19 Guidance</vt:lpstr>
      <vt:lpstr>EEOC COVID-19 Guidance </vt:lpstr>
      <vt:lpstr>PowerPoint Presentation</vt:lpstr>
      <vt:lpstr>EEOC Guidance on Returning to Work</vt:lpstr>
      <vt:lpstr>Coronavirus Aid, Relief, and Economic Security Act (“CARES Act”) </vt:lpstr>
      <vt:lpstr>Expanded Unemployment Benefits</vt:lpstr>
      <vt:lpstr>Expanded Unemployment Benefits</vt:lpstr>
      <vt:lpstr>Expanded Unemployment Benefits</vt:lpstr>
      <vt:lpstr>Frequently Asked Questions</vt:lpstr>
      <vt:lpstr>PowerPoint Presentation</vt:lpstr>
      <vt:lpstr>Delay of Payroll Tax Payment</vt:lpstr>
      <vt:lpstr>PowerPoint Presentation</vt:lpstr>
      <vt:lpstr>Paycheck Protection Program (“PPP”)</vt:lpstr>
      <vt:lpstr>PPP: Payroll Costs </vt:lpstr>
      <vt:lpstr>PPP: Other Eligible Costs for Forgiveness</vt:lpstr>
      <vt:lpstr>PowerPoint Presentation</vt:lpstr>
      <vt:lpstr>Employee Retention Credit for Employers</vt:lpstr>
      <vt:lpstr>Economic Injury Disaster Loan (EIDL)</vt:lpstr>
      <vt:lpstr>Economic Injury Disaster Loan (EIDL)</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Employer’s</dc:title>
  <dc:creator>Tangredi,  Joseph</dc:creator>
  <cp:lastModifiedBy>Tangredi,  Joseph</cp:lastModifiedBy>
  <cp:revision>109</cp:revision>
  <dcterms:created xsi:type="dcterms:W3CDTF">2020-04-14T15:49:17Z</dcterms:created>
  <dcterms:modified xsi:type="dcterms:W3CDTF">2020-05-28T23:04:54Z</dcterms:modified>
</cp:coreProperties>
</file>